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6"/>
    <p:sldId id="266" r:id="rId17"/>
    <p:sldId id="264" r:id="rId1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4" d="100"/>
          <a:sy n="124" d="100"/>
        </p:scale>
        <p:origin x="3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11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0689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7.png"/><Relationship Id="rId4" Type="http://schemas.openxmlformats.org/officeDocument/2006/relationships/hyperlink" Target="https://wa.me/905333751549" TargetMode="External"/><Relationship Id="rId5" Type="http://schemas.openxmlformats.org/officeDocument/2006/relationships/image" Target="../media/image21.png"/><Relationship Id="rId6" Type="http://schemas.openxmlformats.org/officeDocument/2006/relationships/hyperlink" Target="https://github.com/uaslim-create" TargetMode="External"/><Relationship Id="rId7" Type="http://schemas.openxmlformats.org/officeDocument/2006/relationships/image" Target="../media/image14.png"/><Relationship Id="rId8" Type="http://schemas.openxmlformats.org/officeDocument/2006/relationships/hyperlink" Target="mailto:uaslim@me.com" TargetMode="Externa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8" Type="http://schemas.openxmlformats.org/officeDocument/2006/relationships/image" Target="../media/image1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9.png"/><Relationship Id="rId4" Type="http://schemas.openxmlformats.org/officeDocument/2006/relationships/hyperlink" Target="https://vatandas-react.vercel.app" TargetMode="External"/><Relationship Id="rId5" Type="http://schemas.openxmlformats.org/officeDocument/2006/relationships/image" Target="../media/image20.png"/><Relationship Id="rId6" Type="http://schemas.openxmlformats.org/officeDocument/2006/relationships/hyperlink" Target="https://vatandas-backend.onrender.com" TargetMode="External"/><Relationship Id="rId7" Type="http://schemas.openxmlformats.org/officeDocument/2006/relationships/image" Target="../media/image21.png"/><Relationship Id="rId8" Type="http://schemas.openxmlformats.org/officeDocument/2006/relationships/hyperlink" Target="https://github.com/uaslim-create/vatandas_react" TargetMode="External"/><Relationship Id="rId9" Type="http://schemas.openxmlformats.org/officeDocument/2006/relationships/image" Target="../media/image22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3.png"/><Relationship Id="rId4" Type="http://schemas.openxmlformats.org/officeDocument/2006/relationships/image" Target="../media/image3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image" Target="../media/image26.png"/><Relationship Id="rId8" Type="http://schemas.openxmlformats.org/officeDocument/2006/relationships/image" Target="../media/image27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8.png"/><Relationship Id="rId4" Type="http://schemas.openxmlformats.org/officeDocument/2006/relationships/hyperlink" Target="https://console.neon.tech" TargetMode="External"/><Relationship Id="rId5" Type="http://schemas.openxmlformats.org/officeDocument/2006/relationships/image" Target="../media/image29.png"/><Relationship Id="rId6" Type="http://schemas.openxmlformats.org/officeDocument/2006/relationships/hyperlink" Target="https://dashboard.render.com" TargetMode="External"/><Relationship Id="rId7" Type="http://schemas.openxmlformats.org/officeDocument/2006/relationships/image" Target="../media/image30.png"/><Relationship Id="rId8" Type="http://schemas.openxmlformats.org/officeDocument/2006/relationships/hyperlink" Target="https://vercel.com/dashboard" TargetMode="External"/><Relationship Id="rId9" Type="http://schemas.openxmlformats.org/officeDocument/2006/relationships/image" Target="../media/image31.png"/><Relationship Id="rId10" Type="http://schemas.openxmlformats.org/officeDocument/2006/relationships/hyperlink" Target="https://vatandas-backend.onrender.com/docs" TargetMode="Externa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2.png"/><Relationship Id="rId4" Type="http://schemas.openxmlformats.org/officeDocument/2006/relationships/image" Target="../media/image33.png"/><Relationship Id="rId5" Type="http://schemas.openxmlformats.org/officeDocument/2006/relationships/image" Target="../media/image34.png"/><Relationship Id="rId6" Type="http://schemas.openxmlformats.org/officeDocument/2006/relationships/image" Target="../media/image35.png"/><Relationship Id="rId7" Type="http://schemas.openxmlformats.org/officeDocument/2006/relationships/image" Target="../media/image36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2286000"/>
            <a:ext cx="5486400" cy="5486400"/>
          </a:xfrm>
          <a:prstGeom prst="ellipse">
            <a:avLst/>
          </a:prstGeom>
          <a:solidFill>
            <a:srgbClr val="E30A17">
              <a:alpha val="25000"/>
            </a:srgbClr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" name="Shape 1"/>
          <p:cNvSpPr/>
          <p:nvPr/>
        </p:nvSpPr>
        <p:spPr>
          <a:xfrm>
            <a:off x="8961120" y="3200400"/>
            <a:ext cx="4572000" cy="4572000"/>
          </a:xfrm>
          <a:prstGeom prst="ellipse">
            <a:avLst/>
          </a:prstGeom>
          <a:solidFill>
            <a:srgbClr val="CADCFC">
              <a:alpha val="15000"/>
            </a:srgbClr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4" name="Shape 2"/>
          <p:cNvSpPr/>
          <p:nvPr/>
        </p:nvSpPr>
        <p:spPr>
          <a:xfrm>
            <a:off x="-1828800" y="4114800"/>
            <a:ext cx="3657600" cy="3657600"/>
          </a:xfrm>
          <a:prstGeom prst="ellipse">
            <a:avLst/>
          </a:prstGeom>
          <a:solidFill>
            <a:srgbClr val="C40712">
              <a:alpha val="20000"/>
            </a:srgbClr>
          </a:solidFill>
          <a:ln w="12700">
            <a:solidFill>
              <a:srgbClr val="C40712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64008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43000" y="59436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GDPR-EQUIVALENT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640080" y="1828800"/>
            <a:ext cx="10058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CitizenApp</a:t>
            </a:r>
            <a:endParaRPr lang="en-US" sz="7200" dirty="0"/>
          </a:p>
        </p:txBody>
      </p:sp>
      <p:sp>
        <p:nvSpPr>
          <p:cNvPr id="8" name="Text 5"/>
          <p:cNvSpPr/>
          <p:nvPr/>
        </p:nvSpPr>
        <p:spPr>
          <a:xfrm>
            <a:off x="640080" y="301752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i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CitizenApp · Citizen Management Platform</a:t>
            </a:r>
            <a:endParaRPr lang="en-US" sz="2800" dirty="0"/>
          </a:p>
        </p:txBody>
      </p:sp>
      <p:sp>
        <p:nvSpPr>
          <p:cNvPr id="9" name="Text 6"/>
          <p:cNvSpPr/>
          <p:nvPr/>
        </p:nvSpPr>
        <p:spPr>
          <a:xfrm>
            <a:off x="640080" y="38404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Full-Stack Production Deploy · Cloud-Native · ID Encrypted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640080" y="4663440"/>
            <a:ext cx="1097280" cy="73152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1" name="Text 8"/>
          <p:cNvSpPr/>
          <p:nvPr/>
        </p:nvSpPr>
        <p:spPr>
          <a:xfrm>
            <a:off x="640080" y="4892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Uğur Aslım</a:t>
            </a: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·  </a:t>
            </a: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2026</a:t>
            </a:r>
            <a:endParaRPr lang="en-US" sz="1600" dirty="0"/>
          </a:p>
        </p:txBody>
      </p:sp>
      <p:sp>
        <p:nvSpPr>
          <p:cNvPr id="12" name="Shape 9"/>
          <p:cNvSpPr/>
          <p:nvPr/>
        </p:nvSpPr>
        <p:spPr>
          <a:xfrm>
            <a:off x="9875520" y="6035040"/>
            <a:ext cx="1828800" cy="457200"/>
          </a:xfrm>
          <a:prstGeom prst="roundRect">
            <a:avLst>
              <a:gd name="adj" fmla="val 50000"/>
            </a:avLst>
          </a:prstGeom>
          <a:solidFill>
            <a:srgbClr val="131A47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3" name="Text 10"/>
          <p:cNvSpPr/>
          <p:nvPr/>
        </p:nvSpPr>
        <p:spPr>
          <a:xfrm>
            <a:off x="9875520" y="60350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v5.0.2  ·  LIVE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-1143000"/>
            <a:ext cx="3657600" cy="3657600"/>
          </a:xfrm>
          <a:prstGeom prst="ellipse">
            <a:avLst/>
          </a:prstGeom>
          <a:solidFill>
            <a:srgbClr val="E30A17">
              <a:alpha val="15000"/>
            </a:srgbClr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" name="Text 1"/>
          <p:cNvSpPr/>
          <p:nvPr/>
        </p:nvSpPr>
        <p:spPr>
          <a:xfrm>
            <a:off x="640080" y="45720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Features — 8× Claude Haiku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AI-powered features · Credit-metered · Per-tenant · claude-haiku-4-5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0607040" y="548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/ 11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640080" y="1600200"/>
            <a:ext cx="5303520" cy="480000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7" name="Shape 5"/>
          <p:cNvSpPr/>
          <p:nvPr/>
        </p:nvSpPr>
        <p:spPr>
          <a:xfrm>
            <a:off x="640080" y="1600200"/>
            <a:ext cx="73152" cy="480000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8" name="Text 6"/>
          <p:cNvSpPr/>
          <p:nvPr/>
        </p:nvSpPr>
        <p:spPr>
          <a:xfrm>
            <a:off x="868680" y="1660680"/>
            <a:ext cx="5000000" cy="46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spcBef="100000">
              <a:buNone/>
            </a:pPr>
            <a:r>
              <a:rPr lang="en-US" sz="2400" b="1" dirty="0">
                <a:solidFill>
                  <a:srgbClr val="E30A17"/>
                </a:solidFill>
                <a:latin typeface="Georgia" pitchFamily="34" charset="0"/>
              </a:rPr>
              <a:t>1  CSV Column Mapping</a:t>
            </a:r>
          </a:p>
          <a:p>
            <a:pPr marL="457200" indent="0" spcBef="5000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</a:rPr>
              <a:t>Auto-maps CSV headers to tc / name / dob / gender</a:t>
            </a:r>
          </a:p>
          <a:p>
            <a:pPr marL="0" indent="0" spcBef="200000">
              <a:buNone/>
            </a:pPr>
            <a:r>
              <a:rPr lang="en-US" sz="2400" b="1" dirty="0">
                <a:solidFill>
                  <a:srgbClr val="E30A17"/>
                </a:solidFill>
                <a:latin typeface="Georgia" pitchFamily="34" charset="0"/>
              </a:rPr>
              <a:t>2  Natural Language Search</a:t>
            </a:r>
          </a:p>
          <a:p>
            <a:pPr marL="457200" indent="0" spcBef="5000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</a:rPr>
              <a:t>"males born in 1990" → SQL filters + AI explanation box</a:t>
            </a:r>
          </a:p>
          <a:p>
            <a:pPr marL="0" indent="0" spcBef="200000">
              <a:buNone/>
            </a:pPr>
            <a:r>
              <a:rPr lang="en-US" sz="2400" b="1" dirty="0">
                <a:solidFill>
                  <a:srgbClr val="E30A17"/>
                </a:solidFill>
                <a:latin typeface="Georgia" pitchFamily="34" charset="0"/>
              </a:rPr>
              <a:t>3  Anomaly Detection</a:t>
            </a:r>
          </a:p>
          <a:p>
            <a:pPr marL="457200" indent="0" spcBef="5000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</a:rPr>
              <a:t>Data quality scan + AI-generated 2-3 sentence summary</a:t>
            </a:r>
          </a:p>
          <a:p>
            <a:pPr marL="0" indent="0" spcBef="200000">
              <a:buNone/>
            </a:pPr>
            <a:r>
              <a:rPr lang="en-US" sz="2400" b="1" dirty="0">
                <a:solidFill>
                  <a:srgbClr val="E30A17"/>
                </a:solidFill>
                <a:latin typeface="Georgia" pitchFamily="34" charset="0"/>
              </a:rPr>
              <a:t>4  AI Daily Briefing</a:t>
            </a:r>
          </a:p>
          <a:p>
            <a:pPr marL="457200" indent="0" spcBef="5000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</a:rPr>
              <a:t>Admin aggregate stats → Claude 3-4 sentence briefing · daily digest</a:t>
            </a:r>
          </a:p>
          <a:p>
            <a:pPr marL="0" indent="0" spcBef="150000">
              <a:buNone/>
            </a:pPr>
            <a:r>
              <a:rPr lang="en-US" sz="2400" b="1" dirty="0">
                <a:solidFill>
                  <a:srgbClr val="E30A17"/>
                </a:solidFill>
                <a:latin typeface="Georgia" pitchFamily="34" charset="0"/>
              </a:rPr>
              <a:t>5  AI Duplicate Merge</a:t>
            </a:r>
          </a:p>
          <a:p>
            <a:pPr marL="457200" indent="0" spcBef="3500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</a:rPr>
              <a:t>Per-pair merge suggestion · confidence + reasoning · TC masked</a:t>
            </a:r>
          </a:p>
          <a:p>
            <a:pPr marL="0" indent="0" spcBef="150000">
              <a:buNone/>
            </a:pPr>
            <a:r>
              <a:rPr lang="en-US" sz="2400" b="1" dirty="0">
                <a:solidFill>
                  <a:srgbClr val="E30A17"/>
                </a:solidFill>
                <a:latin typeface="Georgia" pitchFamily="34" charset="0"/>
              </a:rPr>
              <a:t>6  Natural Language Reports</a:t>
            </a:r>
          </a:p>
          <a:p>
            <a:pPr marL="457200" indent="0" spcBef="3500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</a:rPr>
              <a:t>NL query → SQL filter → preview table → CSV/TSV export</a:t>
            </a:r>
          </a:p>
          <a:p>
            <a:pPr marL="0" indent="0" spcBef="150000">
              <a:buNone/>
            </a:pPr>
            <a:r>
              <a:rPr lang="en-US" sz="2400" b="1" dirty="0">
                <a:solidFill>
                  <a:srgbClr val="E30A17"/>
                </a:solidFill>
                <a:latin typeface="Georgia" pitchFamily="34" charset="0"/>
              </a:rPr>
              <a:t>7  AI Chat with Data</a:t>
            </a:r>
          </a:p>
          <a:p>
            <a:pPr marL="457200" indent="0" spcBef="3500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</a:rPr>
              <a:t>Floating violet chat widget · answers questions from aggregate stats</a:t>
            </a:r>
          </a:p>
          <a:p>
            <a:pPr marL="0" indent="0" spcBef="150000">
              <a:buNone/>
            </a:pPr>
            <a:r>
              <a:rPr lang="en-US" sz="2400" b="1" dirty="0">
                <a:solidFill>
                  <a:srgbClr val="E30A17"/>
                </a:solidFill>
                <a:latin typeface="Georgia" pitchFamily="34" charset="0"/>
              </a:rPr>
              <a:t>8  AI Chat DB Query</a:t>
            </a:r>
          </a:p>
          <a:p>
            <a:pPr marL="457200" indent="0" spcBef="3500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</a:rPr>
              <a:t>Claude generates safe SELECT · executed live · LIMIT 100 · tenant isolated</a:t>
            </a:r>
          </a:p>
        </p:txBody>
      </p:sp>
      <p:sp>
        <p:nvSpPr>
          <p:cNvPr id="9" name="Shape 7"/>
          <p:cNvSpPr/>
          <p:nvPr/>
        </p:nvSpPr>
        <p:spPr>
          <a:xfrm>
            <a:off x="6309840" y="1600200"/>
            <a:ext cx="5669280" cy="480000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0" name="Shape 8"/>
          <p:cNvSpPr/>
          <p:nvPr/>
        </p:nvSpPr>
        <p:spPr>
          <a:xfrm>
            <a:off x="6309840" y="1600200"/>
            <a:ext cx="73152" cy="48000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1" name="Text 9"/>
          <p:cNvSpPr/>
          <p:nvPr/>
        </p:nvSpPr>
        <p:spPr>
          <a:xfrm>
            <a:off x="6538440" y="1660680"/>
            <a:ext cx="5300000" cy="46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10B981"/>
                </a:solidFill>
                <a:latin typeface="Georgia" pitchFamily="34" charset="0"/>
              </a:rPr>
              <a:t>Call Flow</a:t>
            </a:r>
          </a:p>
          <a:p>
            <a:pPr marL="0" indent="0" spcBef="20000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</a:rPr>
              <a:t>User query</a:t>
            </a:r>
          </a:p>
          <a:p>
            <a:pPr marL="457200" indent="0" spcBef="80000">
              <a:buNone/>
            </a:pPr>
            <a:r>
              <a:rPr lang="en-US" sz="1100" dirty="0">
                <a:solidFill>
                  <a:srgbClr val="E30A17"/>
                </a:solidFill>
                <a:latin typeface="Consolas" pitchFamily="34" charset="0"/>
              </a:rPr>
              <a:t>↓</a:t>
            </a:r>
            <a:r>
              <a:rPr lang="en-US" sz="1100" dirty="0">
                <a:solidFill>
                  <a:srgbClr val="CADCFC"/>
                </a:solidFill>
                <a:latin typeface="Calibri" pitchFamily="34" charset="0"/>
              </a:rPr>
              <a:t xml:space="preserve">  FastAPI endpoint</a:t>
            </a:r>
          </a:p>
          <a:p>
            <a:pPr marL="457200" indent="0" spcBef="80000">
              <a:buNone/>
            </a:pPr>
            <a:r>
              <a:rPr lang="en-US" sz="1100" dirty="0">
                <a:solidFill>
                  <a:srgbClr val="E30A17"/>
                </a:solidFill>
                <a:latin typeface="Consolas" pitchFamily="34" charset="0"/>
              </a:rPr>
              <a:t>↓</a:t>
            </a:r>
            <a:r>
              <a:rPr lang="en-US" sz="1100" dirty="0">
                <a:solidFill>
                  <a:srgbClr val="CADCFC"/>
                </a:solidFill>
                <a:latin typeface="Calibri" pitchFamily="34" charset="0"/>
              </a:rPr>
              <a:t xml:space="preserve">  Check AI credits (deduct 1)</a:t>
            </a:r>
          </a:p>
          <a:p>
            <a:pPr marL="457200" indent="0" spcBef="80000">
              <a:buNone/>
            </a:pPr>
            <a:r>
              <a:rPr lang="en-US" sz="1100" dirty="0">
                <a:solidFill>
                  <a:srgbClr val="E30A17"/>
                </a:solidFill>
                <a:latin typeface="Consolas" pitchFamily="34" charset="0"/>
              </a:rPr>
              <a:t>↓</a:t>
            </a:r>
            <a:r>
              <a:rPr lang="en-US" sz="1100" dirty="0">
                <a:solidFill>
                  <a:srgbClr val="CADCFC"/>
                </a:solidFill>
                <a:latin typeface="Calibri" pitchFamily="34" charset="0"/>
              </a:rPr>
              <a:t xml:space="preserve">  Claude Haiku API call</a:t>
            </a:r>
          </a:p>
          <a:p>
            <a:pPr marL="457200" indent="0" spcBef="80000">
              <a:buNone/>
            </a:pPr>
            <a:r>
              <a:rPr lang="en-US" sz="1100" dirty="0">
                <a:solidFill>
                  <a:srgbClr val="E30A17"/>
                </a:solidFill>
                <a:latin typeface="Consolas" pitchFamily="34" charset="0"/>
              </a:rPr>
              <a:t>↓</a:t>
            </a:r>
            <a:r>
              <a:rPr lang="en-US" sz="1100" dirty="0">
                <a:solidFill>
                  <a:srgbClr val="CADCFC"/>
                </a:solidFill>
                <a:latin typeface="Calibri" pitchFamily="34" charset="0"/>
              </a:rPr>
              <a:t xml:space="preserve">  Structured result + explanation</a:t>
            </a:r>
          </a:p>
          <a:p>
            <a:pPr marL="0" indent="0" spcBef="300000">
              <a:buNone/>
            </a:pPr>
            <a:r>
              <a:rPr lang="en-US" sz="1700" b="1" dirty="0">
                <a:solidFill>
                  <a:srgbClr val="10B981"/>
                </a:solidFill>
                <a:latin typeface="Georgia" pitchFamily="34" charset="0"/>
              </a:rPr>
              <a:t>Model</a:t>
            </a:r>
          </a:p>
          <a:p>
            <a:pPr marL="0" indent="0" spcBef="10000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</a:rPr>
              <a:t>claude-haiku-4-5</a:t>
            </a:r>
          </a:p>
          <a:p>
            <a:pPr marL="0" indent="0" spcBef="8000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</a:rPr>
              <a:t>Fast · Cheap · Accurate for structured tasks</a:t>
            </a:r>
          </a:p>
          <a:p>
            <a:pPr marL="0" indent="0" spcBef="300000">
              <a:buNone/>
            </a:pPr>
            <a:r>
              <a:rPr lang="en-US" sz="1700" b="1" dirty="0">
                <a:solidFill>
                  <a:srgbClr val="10B981"/>
                </a:solidFill>
                <a:latin typeface="Georgia" pitchFamily="34" charset="0"/>
              </a:rPr>
              <a:t>Coming Next</a:t>
            </a:r>
          </a:p>
          <a:p>
            <a:pPr marL="0" indent="0" spcBef="10000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</a:rPr>
              <a:t>Streaming chat responses · pgvector semantic dedup · Email billing alerts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2286000"/>
            <a:ext cx="5486400" cy="5486400"/>
          </a:xfrm>
          <a:prstGeom prst="ellipse">
            <a:avLst/>
          </a:prstGeom>
          <a:solidFill>
            <a:srgbClr val="E30A17">
              <a:alpha val="25000"/>
            </a:srgbClr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" name="Shape 1"/>
          <p:cNvSpPr/>
          <p:nvPr/>
        </p:nvSpPr>
        <p:spPr>
          <a:xfrm>
            <a:off x="-1828800" y="4114800"/>
            <a:ext cx="3657600" cy="3657600"/>
          </a:xfrm>
          <a:prstGeom prst="ellipse">
            <a:avLst/>
          </a:prstGeom>
          <a:solidFill>
            <a:srgbClr val="C40712">
              <a:alpha val="20000"/>
            </a:srgbClr>
          </a:solidFill>
          <a:ln w="12700">
            <a:solidFill>
              <a:srgbClr val="C40712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4" name="Shape 2"/>
          <p:cNvSpPr/>
          <p:nvPr/>
        </p:nvSpPr>
        <p:spPr>
          <a:xfrm>
            <a:off x="8961120" y="3200400"/>
            <a:ext cx="4572000" cy="4572000"/>
          </a:xfrm>
          <a:prstGeom prst="ellipse">
            <a:avLst/>
          </a:prstGeom>
          <a:solidFill>
            <a:srgbClr val="CADCFC">
              <a:alpha val="15000"/>
            </a:srgbClr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5" name="Text 3"/>
          <p:cNvSpPr/>
          <p:nvPr/>
        </p:nvSpPr>
        <p:spPr>
          <a:xfrm>
            <a:off x="10607040" y="548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 / 11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1280160"/>
            <a:ext cx="10058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8400" dirty="0"/>
          </a:p>
        </p:txBody>
      </p:sp>
      <p:sp>
        <p:nvSpPr>
          <p:cNvPr id="7" name="Text 5"/>
          <p:cNvSpPr/>
          <p:nvPr/>
        </p:nvSpPr>
        <p:spPr>
          <a:xfrm>
            <a:off x="640080" y="26060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 for your time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640080" y="3291840"/>
            <a:ext cx="1371600" cy="73152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9" name="Text 7"/>
          <p:cNvSpPr/>
          <p:nvPr/>
        </p:nvSpPr>
        <p:spPr>
          <a:xfrm>
            <a:off x="640080" y="35204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4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CONTACT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388620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Uğur ASLIM</a:t>
            </a:r>
            <a:endParaRPr lang="en-US" sz="3600" dirty="0"/>
          </a:p>
        </p:txBody>
      </p:sp>
      <p:sp>
        <p:nvSpPr>
          <p:cNvPr id="11" name="Shape 9"/>
          <p:cNvSpPr/>
          <p:nvPr/>
        </p:nvSpPr>
        <p:spPr>
          <a:xfrm>
            <a:off x="640080" y="4754880"/>
            <a:ext cx="548640" cy="54864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4892040"/>
            <a:ext cx="274320" cy="27432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371600" y="477316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PHONE</a:t>
            </a:r>
            <a:endParaRPr lang="en-US" sz="900" dirty="0"/>
          </a:p>
        </p:txBody>
      </p:sp>
      <p:sp>
        <p:nvSpPr>
          <p:cNvPr id="14" name="Text 11">
            <a:hlinkClick r:id="rId4"/>
          </p:cNvPr>
          <p:cNvSpPr/>
          <p:nvPr/>
        </p:nvSpPr>
        <p:spPr>
          <a:xfrm>
            <a:off x="1371600" y="501091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u="sng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+90 533 375 15 49</a:t>
            </a:r>
            <a:endParaRPr lang="en-US" sz="1600" dirty="0"/>
          </a:p>
        </p:txBody>
      </p:sp>
      <p:sp>
        <p:nvSpPr>
          <p:cNvPr id="15" name="Shape 12"/>
          <p:cNvSpPr/>
          <p:nvPr/>
        </p:nvSpPr>
        <p:spPr>
          <a:xfrm>
            <a:off x="640080" y="5440680"/>
            <a:ext cx="548640" cy="54864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" y="5577840"/>
            <a:ext cx="274320" cy="27432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1371600" y="545896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GITHUB</a:t>
            </a:r>
            <a:endParaRPr lang="en-US" sz="900" dirty="0"/>
          </a:p>
        </p:txBody>
      </p:sp>
      <p:sp>
        <p:nvSpPr>
          <p:cNvPr id="18" name="Text 14">
            <a:hlinkClick r:id="rId6"/>
          </p:cNvPr>
          <p:cNvSpPr/>
          <p:nvPr/>
        </p:nvSpPr>
        <p:spPr>
          <a:xfrm>
            <a:off x="1371600" y="569671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u="sng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github.com/uaslim-create</a:t>
            </a:r>
            <a:endParaRPr lang="en-US" sz="1600" dirty="0"/>
          </a:p>
        </p:txBody>
      </p:sp>
      <p:sp>
        <p:nvSpPr>
          <p:cNvPr id="19" name="Shape 15"/>
          <p:cNvSpPr/>
          <p:nvPr/>
        </p:nvSpPr>
        <p:spPr>
          <a:xfrm>
            <a:off x="640080" y="6126480"/>
            <a:ext cx="548640" cy="54864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7240" y="6263640"/>
            <a:ext cx="274320" cy="27432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371600" y="614476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EMAIL</a:t>
            </a:r>
            <a:endParaRPr lang="en-US" sz="900" dirty="0"/>
          </a:p>
        </p:txBody>
      </p:sp>
      <p:sp>
        <p:nvSpPr>
          <p:cNvPr id="22" name="Text 17">
            <a:hlinkClick r:id="rId8"/>
          </p:cNvPr>
          <p:cNvSpPr/>
          <p:nvPr/>
        </p:nvSpPr>
        <p:spPr>
          <a:xfrm>
            <a:off x="1371600" y="638251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u="sng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uaslim@me.com</a:t>
            </a:r>
            <a:endParaRPr lang="en-US" sz="1600" dirty="0"/>
          </a:p>
        </p:txBody>
      </p:sp>
      <p:sp>
        <p:nvSpPr>
          <p:cNvPr id="23" name="Shape 18"/>
          <p:cNvSpPr/>
          <p:nvPr/>
        </p:nvSpPr>
        <p:spPr>
          <a:xfrm>
            <a:off x="9418320" y="6035040"/>
            <a:ext cx="2286000" cy="457200"/>
          </a:xfrm>
          <a:prstGeom prst="roundRect">
            <a:avLst>
              <a:gd name="adj" fmla="val 50000"/>
            </a:avLst>
          </a:prstGeom>
          <a:solidFill>
            <a:srgbClr val="131A47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4" name="Text 19"/>
          <p:cNvSpPr/>
          <p:nvPr/>
        </p:nvSpPr>
        <p:spPr>
          <a:xfrm>
            <a:off x="9418320" y="60350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uguraslim.com  ·  linkedin.com/in/uguraslim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Technology Stack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Modern, cloud-native, production-ready architecture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607040" y="548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 / 11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640080" y="1828800"/>
            <a:ext cx="3566160" cy="21945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6" name="Shape 4"/>
          <p:cNvSpPr/>
          <p:nvPr/>
        </p:nvSpPr>
        <p:spPr>
          <a:xfrm>
            <a:off x="640080" y="1828800"/>
            <a:ext cx="73152" cy="219456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2194560"/>
            <a:ext cx="640080" cy="6400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828800" y="217627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FRONTEND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1828800" y="242316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React 19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1005840" y="320040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TypeScript 6 · Vite 8 · Tailwind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434840" y="1828800"/>
            <a:ext cx="356616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12" name="Shape 9"/>
          <p:cNvSpPr/>
          <p:nvPr/>
        </p:nvSpPr>
        <p:spPr>
          <a:xfrm>
            <a:off x="4434840" y="1828800"/>
            <a:ext cx="73152" cy="219456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2194560"/>
            <a:ext cx="640080" cy="64008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623560" y="217627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BACKEND</a:t>
            </a:r>
            <a:endParaRPr lang="en-US" sz="1000" dirty="0"/>
          </a:p>
        </p:txBody>
      </p:sp>
      <p:sp>
        <p:nvSpPr>
          <p:cNvPr id="15" name="Text 11"/>
          <p:cNvSpPr/>
          <p:nvPr/>
        </p:nvSpPr>
        <p:spPr>
          <a:xfrm>
            <a:off x="5623560" y="242316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FastAPI</a:t>
            </a:r>
            <a:endParaRPr lang="en-US" sz="2200" dirty="0"/>
          </a:p>
        </p:txBody>
      </p:sp>
      <p:sp>
        <p:nvSpPr>
          <p:cNvPr id="16" name="Text 12"/>
          <p:cNvSpPr/>
          <p:nvPr/>
        </p:nvSpPr>
        <p:spPr>
          <a:xfrm>
            <a:off x="4800600" y="320040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3.14 · SQLAlchemy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8229600" y="1828800"/>
            <a:ext cx="356616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18" name="Shape 14"/>
          <p:cNvSpPr/>
          <p:nvPr/>
        </p:nvSpPr>
        <p:spPr>
          <a:xfrm>
            <a:off x="8229600" y="1828800"/>
            <a:ext cx="73152" cy="219456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95360" y="2194560"/>
            <a:ext cx="640080" cy="64008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9418320" y="217627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DATABASE</a:t>
            </a:r>
            <a:endParaRPr lang="en-US" sz="1000" dirty="0"/>
          </a:p>
        </p:txBody>
      </p:sp>
      <p:sp>
        <p:nvSpPr>
          <p:cNvPr id="21" name="Text 16"/>
          <p:cNvSpPr/>
          <p:nvPr/>
        </p:nvSpPr>
        <p:spPr>
          <a:xfrm>
            <a:off x="9418320" y="242316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PostgreSQL 16</a:t>
            </a:r>
            <a:endParaRPr lang="en-US" sz="2200" dirty="0"/>
          </a:p>
        </p:txBody>
      </p:sp>
      <p:sp>
        <p:nvSpPr>
          <p:cNvPr id="22" name="Text 17"/>
          <p:cNvSpPr/>
          <p:nvPr/>
        </p:nvSpPr>
        <p:spPr>
          <a:xfrm>
            <a:off x="8595360" y="320040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Neon · Frankfurt · Pooled</a:t>
            </a:r>
            <a:endParaRPr lang="en-US" sz="1200" dirty="0"/>
          </a:p>
        </p:txBody>
      </p:sp>
      <p:sp>
        <p:nvSpPr>
          <p:cNvPr id="23" name="Shape 18"/>
          <p:cNvSpPr/>
          <p:nvPr/>
        </p:nvSpPr>
        <p:spPr>
          <a:xfrm>
            <a:off x="640080" y="4251960"/>
            <a:ext cx="356616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24" name="Shape 19"/>
          <p:cNvSpPr/>
          <p:nvPr/>
        </p:nvSpPr>
        <p:spPr>
          <a:xfrm>
            <a:off x="640080" y="4251960"/>
            <a:ext cx="73152" cy="219456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5840" y="4617720"/>
            <a:ext cx="640080" cy="64008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1828800" y="459943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CACHE</a:t>
            </a:r>
            <a:endParaRPr lang="en-US" sz="1000" dirty="0"/>
          </a:p>
        </p:txBody>
      </p:sp>
      <p:sp>
        <p:nvSpPr>
          <p:cNvPr id="27" name="Text 21"/>
          <p:cNvSpPr/>
          <p:nvPr/>
        </p:nvSpPr>
        <p:spPr>
          <a:xfrm>
            <a:off x="1828800" y="484632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Valkey/Redis</a:t>
            </a:r>
            <a:endParaRPr lang="en-US" sz="2200" dirty="0"/>
          </a:p>
        </p:txBody>
      </p:sp>
      <p:sp>
        <p:nvSpPr>
          <p:cNvPr id="28" name="Text 22"/>
          <p:cNvSpPr/>
          <p:nvPr/>
        </p:nvSpPr>
        <p:spPr>
          <a:xfrm>
            <a:off x="1005840" y="562356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blacklist · Sessions</a:t>
            </a:r>
            <a:endParaRPr lang="en-US" sz="1200" dirty="0"/>
          </a:p>
        </p:txBody>
      </p:sp>
      <p:sp>
        <p:nvSpPr>
          <p:cNvPr id="29" name="Shape 23"/>
          <p:cNvSpPr/>
          <p:nvPr/>
        </p:nvSpPr>
        <p:spPr>
          <a:xfrm>
            <a:off x="4434840" y="4251960"/>
            <a:ext cx="356616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30" name="Shape 24"/>
          <p:cNvSpPr/>
          <p:nvPr/>
        </p:nvSpPr>
        <p:spPr>
          <a:xfrm>
            <a:off x="4434840" y="4251960"/>
            <a:ext cx="73152" cy="219456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3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0600" y="4617720"/>
            <a:ext cx="640080" cy="640080"/>
          </a:xfrm>
          <a:prstGeom prst="rect">
            <a:avLst/>
          </a:prstGeom>
        </p:spPr>
      </p:pic>
      <p:sp>
        <p:nvSpPr>
          <p:cNvPr id="32" name="Text 25"/>
          <p:cNvSpPr/>
          <p:nvPr/>
        </p:nvSpPr>
        <p:spPr>
          <a:xfrm>
            <a:off x="5623560" y="459943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CONTAINER</a:t>
            </a:r>
            <a:endParaRPr lang="en-US" sz="1000" dirty="0"/>
          </a:p>
        </p:txBody>
      </p:sp>
      <p:sp>
        <p:nvSpPr>
          <p:cNvPr id="33" name="Text 26"/>
          <p:cNvSpPr/>
          <p:nvPr/>
        </p:nvSpPr>
        <p:spPr>
          <a:xfrm>
            <a:off x="5623560" y="484632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Docker</a:t>
            </a:r>
            <a:endParaRPr lang="en-US" sz="2200" dirty="0"/>
          </a:p>
        </p:txBody>
      </p:sp>
      <p:sp>
        <p:nvSpPr>
          <p:cNvPr id="34" name="Text 27"/>
          <p:cNvSpPr/>
          <p:nvPr/>
        </p:nvSpPr>
        <p:spPr>
          <a:xfrm>
            <a:off x="4800600" y="562356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Multi-stage · Non-root</a:t>
            </a:r>
            <a:endParaRPr lang="en-US" sz="1200" dirty="0"/>
          </a:p>
        </p:txBody>
      </p:sp>
      <p:sp>
        <p:nvSpPr>
          <p:cNvPr id="35" name="Shape 28"/>
          <p:cNvSpPr/>
          <p:nvPr/>
        </p:nvSpPr>
        <p:spPr>
          <a:xfrm>
            <a:off x="8229600" y="4251960"/>
            <a:ext cx="3566160" cy="21945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36" name="Shape 29"/>
          <p:cNvSpPr/>
          <p:nvPr/>
        </p:nvSpPr>
        <p:spPr>
          <a:xfrm>
            <a:off x="8229600" y="4251960"/>
            <a:ext cx="73152" cy="219456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3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95360" y="4617720"/>
            <a:ext cx="640080" cy="640080"/>
          </a:xfrm>
          <a:prstGeom prst="rect">
            <a:avLst/>
          </a:prstGeom>
        </p:spPr>
      </p:pic>
      <p:sp>
        <p:nvSpPr>
          <p:cNvPr id="38" name="Text 30"/>
          <p:cNvSpPr/>
          <p:nvPr/>
        </p:nvSpPr>
        <p:spPr>
          <a:xfrm>
            <a:off x="9418320" y="459943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HOSTING</a:t>
            </a:r>
            <a:endParaRPr lang="en-US" sz="1000" dirty="0"/>
          </a:p>
        </p:txBody>
      </p:sp>
      <p:sp>
        <p:nvSpPr>
          <p:cNvPr id="39" name="Text 31"/>
          <p:cNvSpPr/>
          <p:nvPr/>
        </p:nvSpPr>
        <p:spPr>
          <a:xfrm>
            <a:off x="9418320" y="484632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Render + Vercel</a:t>
            </a:r>
            <a:endParaRPr lang="en-US" sz="2200" dirty="0"/>
          </a:p>
        </p:txBody>
      </p:sp>
      <p:sp>
        <p:nvSpPr>
          <p:cNvPr id="40" name="Text 32"/>
          <p:cNvSpPr/>
          <p:nvPr/>
        </p:nvSpPr>
        <p:spPr>
          <a:xfrm>
            <a:off x="8595360" y="562356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Auto-deploy · Edge CDN</a:t>
            </a:r>
            <a:endParaRPr lang="en-US" sz="1200" dirty="0"/>
          </a:p>
        </p:txBody>
      </p:sp>
      <p:sp>
        <p:nvSpPr>
          <p:cNvPr id="41" name="Text 33"/>
          <p:cNvSpPr/>
          <p:nvPr/>
        </p:nvSpPr>
        <p:spPr>
          <a:xfrm>
            <a:off x="640080" y="64008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European infrastructure · Low latency · Free tier start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Was Built?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 list &amp; production validation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607040" y="548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/ 11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640080" y="1783080"/>
            <a:ext cx="548640" cy="548640"/>
          </a:xfrm>
          <a:prstGeom prst="ellipse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952" y="1901952"/>
            <a:ext cx="310896" cy="31089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71600" y="1801368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Citizen CRUD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371600" y="2130552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functional record management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640080" y="2560320"/>
            <a:ext cx="548640" cy="548640"/>
          </a:xfrm>
          <a:prstGeom prst="ellipse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952" y="2679192"/>
            <a:ext cx="310896" cy="310896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371600" y="2578608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Search &amp; Filtering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1371600" y="2907792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ID, full name, pagination</a:t>
            </a:r>
            <a:endParaRPr lang="en-US" sz="1200" dirty="0"/>
          </a:p>
        </p:txBody>
      </p:sp>
      <p:sp>
        <p:nvSpPr>
          <p:cNvPr id="13" name="Shape 9"/>
          <p:cNvSpPr/>
          <p:nvPr/>
        </p:nvSpPr>
        <p:spPr>
          <a:xfrm>
            <a:off x="640080" y="3337560"/>
            <a:ext cx="548640" cy="548640"/>
          </a:xfrm>
          <a:prstGeom prst="ellipse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8952" y="3456432"/>
            <a:ext cx="310896" cy="310896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371600" y="3355848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Export: CSV / XLSX / PDF</a:t>
            </a:r>
            <a:endParaRPr lang="en-US" sz="1600" dirty="0"/>
          </a:p>
        </p:txBody>
      </p:sp>
      <p:sp>
        <p:nvSpPr>
          <p:cNvPr id="16" name="Text 11"/>
          <p:cNvSpPr/>
          <p:nvPr/>
        </p:nvSpPr>
        <p:spPr>
          <a:xfrm>
            <a:off x="1371600" y="3685032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Masked &amp; plain · Column selection (?cols=...)</a:t>
            </a:r>
            <a:endParaRPr lang="en-US" sz="1200" dirty="0"/>
          </a:p>
        </p:txBody>
      </p:sp>
      <p:sp>
        <p:nvSpPr>
          <p:cNvPr id="17" name="Shape 12"/>
          <p:cNvSpPr/>
          <p:nvPr/>
        </p:nvSpPr>
        <p:spPr>
          <a:xfrm>
            <a:off x="640080" y="4114800"/>
            <a:ext cx="548640" cy="548640"/>
          </a:xfrm>
          <a:prstGeom prst="ellipse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8952" y="4233672"/>
            <a:ext cx="310896" cy="310896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371600" y="4133088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Audit Log</a:t>
            </a:r>
            <a:endParaRPr lang="en-US" sz="1600" dirty="0"/>
          </a:p>
        </p:txBody>
      </p:sp>
      <p:sp>
        <p:nvSpPr>
          <p:cNvPr id="20" name="Text 14"/>
          <p:cNvSpPr/>
          <p:nvPr/>
        </p:nvSpPr>
        <p:spPr>
          <a:xfrm>
            <a:off x="1371600" y="4462272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30+ event types · IP logging · filtered · CSV export</a:t>
            </a:r>
            <a:endParaRPr lang="en-US" sz="1200" dirty="0"/>
          </a:p>
        </p:txBody>
      </p:sp>
      <p:sp>
        <p:nvSpPr>
          <p:cNvPr id="21" name="Shape 15"/>
          <p:cNvSpPr/>
          <p:nvPr/>
        </p:nvSpPr>
        <p:spPr>
          <a:xfrm>
            <a:off x="640080" y="4892040"/>
            <a:ext cx="548640" cy="548640"/>
          </a:xfrm>
          <a:prstGeom prst="ellipse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8952" y="5010912"/>
            <a:ext cx="310896" cy="310896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1371600" y="4910328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2FA / TOTP</a:t>
            </a:r>
            <a:endParaRPr lang="en-US" sz="1600" dirty="0"/>
          </a:p>
        </p:txBody>
      </p:sp>
      <p:sp>
        <p:nvSpPr>
          <p:cNvPr id="24" name="Text 17"/>
          <p:cNvSpPr/>
          <p:nvPr/>
        </p:nvSpPr>
        <p:spPr>
          <a:xfrm>
            <a:off x="1371600" y="5239512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 + Authenticator + recovery codes</a:t>
            </a:r>
            <a:endParaRPr lang="en-US" sz="1200" dirty="0"/>
          </a:p>
        </p:txBody>
      </p:sp>
      <p:sp>
        <p:nvSpPr>
          <p:cNvPr id="25" name="Shape 18"/>
          <p:cNvSpPr/>
          <p:nvPr/>
        </p:nvSpPr>
        <p:spPr>
          <a:xfrm>
            <a:off x="7040880" y="1783080"/>
            <a:ext cx="457200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762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26" name="Shape 19"/>
          <p:cNvSpPr/>
          <p:nvPr/>
        </p:nvSpPr>
        <p:spPr>
          <a:xfrm>
            <a:off x="7040880" y="1783080"/>
            <a:ext cx="73152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7" name="Text 20"/>
          <p:cNvSpPr/>
          <p:nvPr/>
        </p:nvSpPr>
        <p:spPr>
          <a:xfrm>
            <a:off x="7269480" y="1828800"/>
            <a:ext cx="1828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107</a:t>
            </a:r>
            <a:endParaRPr lang="en-US" sz="3600" dirty="0"/>
          </a:p>
        </p:txBody>
      </p:sp>
      <p:sp>
        <p:nvSpPr>
          <p:cNvPr id="28" name="Text 21"/>
          <p:cNvSpPr/>
          <p:nvPr/>
        </p:nvSpPr>
        <p:spPr>
          <a:xfrm>
            <a:off x="9189720" y="196596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tests (pytest)</a:t>
            </a:r>
            <a:endParaRPr lang="en-US" sz="1300" dirty="0"/>
          </a:p>
        </p:txBody>
      </p:sp>
      <p:sp>
        <p:nvSpPr>
          <p:cNvPr id="29" name="Shape 22"/>
          <p:cNvSpPr/>
          <p:nvPr/>
        </p:nvSpPr>
        <p:spPr>
          <a:xfrm>
            <a:off x="7040880" y="2907792"/>
            <a:ext cx="457200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762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30" name="Shape 23"/>
          <p:cNvSpPr/>
          <p:nvPr/>
        </p:nvSpPr>
        <p:spPr>
          <a:xfrm>
            <a:off x="7040880" y="2907792"/>
            <a:ext cx="73152" cy="9601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1" name="Text 24"/>
          <p:cNvSpPr/>
          <p:nvPr/>
        </p:nvSpPr>
        <p:spPr>
          <a:xfrm>
            <a:off x="7269480" y="2953512"/>
            <a:ext cx="1828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5/5</a:t>
            </a:r>
            <a:endParaRPr lang="en-US" sz="3600" dirty="0"/>
          </a:p>
        </p:txBody>
      </p:sp>
      <p:sp>
        <p:nvSpPr>
          <p:cNvPr id="32" name="Text 25"/>
          <p:cNvSpPr/>
          <p:nvPr/>
        </p:nvSpPr>
        <p:spPr>
          <a:xfrm>
            <a:off x="9189720" y="3090672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smoke tests passed</a:t>
            </a:r>
            <a:endParaRPr lang="en-US" sz="1300" dirty="0"/>
          </a:p>
        </p:txBody>
      </p:sp>
      <p:sp>
        <p:nvSpPr>
          <p:cNvPr id="33" name="Shape 26"/>
          <p:cNvSpPr/>
          <p:nvPr/>
        </p:nvSpPr>
        <p:spPr>
          <a:xfrm>
            <a:off x="7040880" y="4032504"/>
            <a:ext cx="457200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762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34" name="Shape 27"/>
          <p:cNvSpPr/>
          <p:nvPr/>
        </p:nvSpPr>
        <p:spPr>
          <a:xfrm>
            <a:off x="7040880" y="4032504"/>
            <a:ext cx="73152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5" name="Text 28"/>
          <p:cNvSpPr/>
          <p:nvPr/>
        </p:nvSpPr>
        <p:spPr>
          <a:xfrm>
            <a:off x="7269480" y="4078224"/>
            <a:ext cx="1828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30+</a:t>
            </a:r>
            <a:endParaRPr lang="en-US" sz="3600" dirty="0"/>
          </a:p>
        </p:txBody>
      </p:sp>
      <p:sp>
        <p:nvSpPr>
          <p:cNvPr id="36" name="Text 29"/>
          <p:cNvSpPr/>
          <p:nvPr/>
        </p:nvSpPr>
        <p:spPr>
          <a:xfrm>
            <a:off x="9189720" y="4215384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log event types</a:t>
            </a:r>
            <a:endParaRPr lang="en-US" sz="1300" dirty="0"/>
          </a:p>
        </p:txBody>
      </p:sp>
      <p:sp>
        <p:nvSpPr>
          <p:cNvPr id="37" name="Shape 30"/>
          <p:cNvSpPr/>
          <p:nvPr/>
        </p:nvSpPr>
        <p:spPr>
          <a:xfrm>
            <a:off x="7040880" y="5157216"/>
            <a:ext cx="457200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762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38" name="Shape 31"/>
          <p:cNvSpPr/>
          <p:nvPr/>
        </p:nvSpPr>
        <p:spPr>
          <a:xfrm>
            <a:off x="7040880" y="5157216"/>
            <a:ext cx="73152" cy="96012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9" name="Text 32"/>
          <p:cNvSpPr/>
          <p:nvPr/>
        </p:nvSpPr>
        <p:spPr>
          <a:xfrm>
            <a:off x="7269480" y="5202936"/>
            <a:ext cx="1828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E30A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100%</a:t>
            </a:r>
            <a:endParaRPr lang="en-US" sz="3600" dirty="0"/>
          </a:p>
        </p:txBody>
      </p:sp>
      <p:sp>
        <p:nvSpPr>
          <p:cNvPr id="40" name="Text 33"/>
          <p:cNvSpPr/>
          <p:nvPr/>
        </p:nvSpPr>
        <p:spPr>
          <a:xfrm>
            <a:off x="9189720" y="5340096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RBAC (3 roles) + GDPR-equivalent compliant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Security &amp; Compliance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Production-grade defense layers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607040" y="548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/ 11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640080" y="1783080"/>
            <a:ext cx="5303520" cy="132588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6" name="Shape 4"/>
          <p:cNvSpPr/>
          <p:nvPr/>
        </p:nvSpPr>
        <p:spPr>
          <a:xfrm>
            <a:off x="640080" y="1783080"/>
            <a:ext cx="73152" cy="132588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7" name="Shape 5"/>
          <p:cNvSpPr/>
          <p:nvPr/>
        </p:nvSpPr>
        <p:spPr>
          <a:xfrm>
            <a:off x="960120" y="2103120"/>
            <a:ext cx="685800" cy="68580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2286000"/>
            <a:ext cx="320040" cy="32004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828800" y="205740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ID Encryption</a:t>
            </a:r>
            <a:endParaRPr lang="en-US" sz="1700" dirty="0"/>
          </a:p>
        </p:txBody>
      </p:sp>
      <p:sp>
        <p:nvSpPr>
          <p:cNvPr id="10" name="Text 7"/>
          <p:cNvSpPr/>
          <p:nvPr/>
        </p:nvSpPr>
        <p:spPr>
          <a:xfrm>
            <a:off x="1828800" y="2496312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Fernet symmetric encryption, no plaintext in DB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6309360" y="1783080"/>
            <a:ext cx="5303520" cy="132588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2" name="Shape 9"/>
          <p:cNvSpPr/>
          <p:nvPr/>
        </p:nvSpPr>
        <p:spPr>
          <a:xfrm>
            <a:off x="6309360" y="1783080"/>
            <a:ext cx="73152" cy="132588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3" name="Shape 10"/>
          <p:cNvSpPr/>
          <p:nvPr/>
        </p:nvSpPr>
        <p:spPr>
          <a:xfrm>
            <a:off x="6629400" y="2103120"/>
            <a:ext cx="685800" cy="68580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2280" y="2286000"/>
            <a:ext cx="320040" cy="32004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7498080" y="205740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JWT + Refresh Token</a:t>
            </a:r>
            <a:endParaRPr lang="en-US" sz="1700" dirty="0"/>
          </a:p>
        </p:txBody>
      </p:sp>
      <p:sp>
        <p:nvSpPr>
          <p:cNvPr id="16" name="Text 12"/>
          <p:cNvSpPr/>
          <p:nvPr/>
        </p:nvSpPr>
        <p:spPr>
          <a:xfrm>
            <a:off x="7498080" y="2496312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15min, refresh 30 days, rotation pattern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640080" y="3337560"/>
            <a:ext cx="5303520" cy="132588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8" name="Shape 14"/>
          <p:cNvSpPr/>
          <p:nvPr/>
        </p:nvSpPr>
        <p:spPr>
          <a:xfrm>
            <a:off x="640080" y="3337560"/>
            <a:ext cx="73152" cy="132588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9" name="Shape 15"/>
          <p:cNvSpPr/>
          <p:nvPr/>
        </p:nvSpPr>
        <p:spPr>
          <a:xfrm>
            <a:off x="960120" y="3657600"/>
            <a:ext cx="685800" cy="68580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3840480"/>
            <a:ext cx="320040" cy="32004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828800" y="361188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2FA (TOTP)</a:t>
            </a:r>
            <a:endParaRPr lang="en-US" sz="1700" dirty="0"/>
          </a:p>
        </p:txBody>
      </p:sp>
      <p:sp>
        <p:nvSpPr>
          <p:cNvPr id="22" name="Text 17"/>
          <p:cNvSpPr/>
          <p:nvPr/>
        </p:nvSpPr>
        <p:spPr>
          <a:xfrm>
            <a:off x="1828800" y="4050792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Authenticator + recovery codes + sliding session</a:t>
            </a:r>
            <a:endParaRPr lang="en-US" sz="1200" dirty="0"/>
          </a:p>
        </p:txBody>
      </p:sp>
      <p:sp>
        <p:nvSpPr>
          <p:cNvPr id="23" name="Shape 18"/>
          <p:cNvSpPr/>
          <p:nvPr/>
        </p:nvSpPr>
        <p:spPr>
          <a:xfrm>
            <a:off x="6309360" y="3337560"/>
            <a:ext cx="5303520" cy="132588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4" name="Shape 19"/>
          <p:cNvSpPr/>
          <p:nvPr/>
        </p:nvSpPr>
        <p:spPr>
          <a:xfrm>
            <a:off x="6309360" y="3337560"/>
            <a:ext cx="73152" cy="132588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5" name="Shape 20"/>
          <p:cNvSpPr/>
          <p:nvPr/>
        </p:nvSpPr>
        <p:spPr>
          <a:xfrm>
            <a:off x="6629400" y="3657600"/>
            <a:ext cx="685800" cy="68580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2280" y="3840480"/>
            <a:ext cx="320040" cy="32004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7498080" y="361188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Audit Log</a:t>
            </a:r>
            <a:endParaRPr lang="en-US" sz="1700" dirty="0"/>
          </a:p>
        </p:txBody>
      </p:sp>
      <p:sp>
        <p:nvSpPr>
          <p:cNvPr id="28" name="Text 22"/>
          <p:cNvSpPr/>
          <p:nvPr/>
        </p:nvSpPr>
        <p:spPr>
          <a:xfrm>
            <a:off x="7498080" y="4050792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Login/logout/2FA — IP address + all sensitive operations tracked</a:t>
            </a:r>
            <a:endParaRPr lang="en-US" sz="1200" dirty="0"/>
          </a:p>
        </p:txBody>
      </p:sp>
      <p:sp>
        <p:nvSpPr>
          <p:cNvPr id="29" name="Shape 23"/>
          <p:cNvSpPr/>
          <p:nvPr/>
        </p:nvSpPr>
        <p:spPr>
          <a:xfrm>
            <a:off x="640080" y="4892040"/>
            <a:ext cx="5303520" cy="132588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0" name="Shape 24"/>
          <p:cNvSpPr/>
          <p:nvPr/>
        </p:nvSpPr>
        <p:spPr>
          <a:xfrm>
            <a:off x="640080" y="4892040"/>
            <a:ext cx="73152" cy="132588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1" name="Shape 25"/>
          <p:cNvSpPr/>
          <p:nvPr/>
        </p:nvSpPr>
        <p:spPr>
          <a:xfrm>
            <a:off x="960120" y="5212080"/>
            <a:ext cx="685800" cy="68580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3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43000" y="5394960"/>
            <a:ext cx="320040" cy="320040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1828800" y="516636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CORS Hardening</a:t>
            </a:r>
            <a:endParaRPr lang="en-US" sz="1700" dirty="0"/>
          </a:p>
        </p:txBody>
      </p:sp>
      <p:sp>
        <p:nvSpPr>
          <p:cNvPr id="34" name="Text 27"/>
          <p:cNvSpPr/>
          <p:nvPr/>
        </p:nvSpPr>
        <p:spPr>
          <a:xfrm>
            <a:off x="1828800" y="5605272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domain whitelist · AUTH_REGISTER_OPEN=false</a:t>
            </a:r>
            <a:endParaRPr lang="en-US" sz="1200" dirty="0"/>
          </a:p>
        </p:txBody>
      </p:sp>
      <p:sp>
        <p:nvSpPr>
          <p:cNvPr id="35" name="Shape 28"/>
          <p:cNvSpPr/>
          <p:nvPr/>
        </p:nvSpPr>
        <p:spPr>
          <a:xfrm>
            <a:off x="6309360" y="4892040"/>
            <a:ext cx="5303520" cy="132588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6" name="Shape 29"/>
          <p:cNvSpPr/>
          <p:nvPr/>
        </p:nvSpPr>
        <p:spPr>
          <a:xfrm>
            <a:off x="6309360" y="4892040"/>
            <a:ext cx="73152" cy="132588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7" name="Shape 30"/>
          <p:cNvSpPr/>
          <p:nvPr/>
        </p:nvSpPr>
        <p:spPr>
          <a:xfrm>
            <a:off x="6629400" y="5212080"/>
            <a:ext cx="685800" cy="68580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38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12280" y="5394960"/>
            <a:ext cx="320040" cy="320040"/>
          </a:xfrm>
          <a:prstGeom prst="rect">
            <a:avLst/>
          </a:prstGeom>
        </p:spPr>
      </p:pic>
      <p:sp>
        <p:nvSpPr>
          <p:cNvPr id="39" name="Text 31"/>
          <p:cNvSpPr/>
          <p:nvPr/>
        </p:nvSpPr>
        <p:spPr>
          <a:xfrm>
            <a:off x="7498080" y="516636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RBAC (3 Roles)</a:t>
            </a:r>
            <a:endParaRPr lang="en-US" sz="1700" dirty="0"/>
          </a:p>
        </p:txBody>
      </p:sp>
      <p:sp>
        <p:nvSpPr>
          <p:cNvPr id="40" name="Text 32"/>
          <p:cNvSpPr/>
          <p:nvPr/>
        </p:nvSpPr>
        <p:spPr>
          <a:xfrm>
            <a:off x="7498080" y="5605272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· operator · viewer · require_role() factory</a:t>
            </a:r>
            <a:endParaRPr lang="en-US" sz="1200" dirty="0"/>
          </a:p>
        </p:txBody>
      </p:sp>
      <p:sp>
        <p:nvSpPr>
          <p:cNvPr id="41" name="Text 33"/>
          <p:cNvSpPr/>
          <p:nvPr/>
        </p:nvSpPr>
        <p:spPr>
          <a:xfrm>
            <a:off x="640080" y="63550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kern="0" spc="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GDPR-equivalent · Encrypted · bcrypt · IP rate limiting · Account lockout · RBAC (3 roles) · Default-deny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Production Access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Connection links &amp; demo credentials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607040" y="548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/ 11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640080" y="1783080"/>
            <a:ext cx="77724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6" name="Shape 4"/>
          <p:cNvSpPr/>
          <p:nvPr/>
        </p:nvSpPr>
        <p:spPr>
          <a:xfrm>
            <a:off x="640080" y="1783080"/>
            <a:ext cx="73152" cy="105156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7" name="Shape 5"/>
          <p:cNvSpPr/>
          <p:nvPr/>
        </p:nvSpPr>
        <p:spPr>
          <a:xfrm>
            <a:off x="868680" y="2039112"/>
            <a:ext cx="548640" cy="54864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2176272"/>
            <a:ext cx="274320" cy="2743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600200" y="1947672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FRONTEND (Vercel)</a:t>
            </a:r>
            <a:endParaRPr lang="en-US" sz="1000" dirty="0"/>
          </a:p>
        </p:txBody>
      </p:sp>
      <p:sp>
        <p:nvSpPr>
          <p:cNvPr id="10" name="Text 7">
            <a:hlinkClick r:id="rId4"/>
          </p:cNvPr>
          <p:cNvSpPr/>
          <p:nvPr/>
        </p:nvSpPr>
        <p:spPr>
          <a:xfrm>
            <a:off x="1600200" y="2167128"/>
            <a:ext cx="6126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u="sng" dirty="0">
                <a:solidFill>
                  <a:srgbClr val="1E2761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https://vatandas-react.vercel.app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1600200" y="2496312"/>
            <a:ext cx="612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+ Vite · Edge CDN · Auto HTTPS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640080" y="3017520"/>
            <a:ext cx="77724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13" name="Shape 10"/>
          <p:cNvSpPr/>
          <p:nvPr/>
        </p:nvSpPr>
        <p:spPr>
          <a:xfrm>
            <a:off x="640080" y="3017520"/>
            <a:ext cx="73152" cy="10515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4" name="Shape 11"/>
          <p:cNvSpPr/>
          <p:nvPr/>
        </p:nvSpPr>
        <p:spPr>
          <a:xfrm>
            <a:off x="868680" y="3273552"/>
            <a:ext cx="548640" cy="548640"/>
          </a:xfrm>
          <a:prstGeom prst="ellipse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5840" y="3410712"/>
            <a:ext cx="274320" cy="27432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600200" y="3182112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BACKEND API (Render)</a:t>
            </a:r>
            <a:endParaRPr lang="en-US" sz="1000" dirty="0"/>
          </a:p>
        </p:txBody>
      </p:sp>
      <p:sp>
        <p:nvSpPr>
          <p:cNvPr id="17" name="Text 13">
            <a:hlinkClick r:id="rId6"/>
          </p:cNvPr>
          <p:cNvSpPr/>
          <p:nvPr/>
        </p:nvSpPr>
        <p:spPr>
          <a:xfrm>
            <a:off x="1600200" y="3401568"/>
            <a:ext cx="6126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u="sng" dirty="0">
                <a:solidFill>
                  <a:srgbClr val="1E2761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https://vatandas-backend.onrender.com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1600200" y="3730752"/>
            <a:ext cx="612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FastAPI · Docker · /docs Swagger UI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640080" y="4251960"/>
            <a:ext cx="77724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20" name="Shape 16"/>
          <p:cNvSpPr/>
          <p:nvPr/>
        </p:nvSpPr>
        <p:spPr>
          <a:xfrm>
            <a:off x="640080" y="4251960"/>
            <a:ext cx="73152" cy="105156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1" name="Shape 17"/>
          <p:cNvSpPr/>
          <p:nvPr/>
        </p:nvSpPr>
        <p:spPr>
          <a:xfrm>
            <a:off x="868680" y="4507992"/>
            <a:ext cx="548640" cy="548640"/>
          </a:xfrm>
          <a:prstGeom prst="ellipse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5840" y="4645152"/>
            <a:ext cx="274320" cy="27432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600200" y="4416552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SOURCE CODE (GitHub)</a:t>
            </a:r>
            <a:endParaRPr lang="en-US" sz="1000" dirty="0"/>
          </a:p>
        </p:txBody>
      </p:sp>
      <p:sp>
        <p:nvSpPr>
          <p:cNvPr id="24" name="Text 19">
            <a:hlinkClick r:id="rId8"/>
          </p:cNvPr>
          <p:cNvSpPr/>
          <p:nvPr/>
        </p:nvSpPr>
        <p:spPr>
          <a:xfrm>
            <a:off x="1600200" y="4636008"/>
            <a:ext cx="6126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u="sng" dirty="0">
                <a:solidFill>
                  <a:srgbClr val="1E2761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github.com/uaslim-create/vatandas_react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1600200" y="4965192"/>
            <a:ext cx="612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branch · Auto-deploy · 107 test green</a:t>
            </a:r>
            <a:endParaRPr lang="en-US" sz="1100" dirty="0"/>
          </a:p>
        </p:txBody>
      </p:sp>
      <p:sp>
        <p:nvSpPr>
          <p:cNvPr id="26" name="Shape 21"/>
          <p:cNvSpPr/>
          <p:nvPr/>
        </p:nvSpPr>
        <p:spPr>
          <a:xfrm>
            <a:off x="8686800" y="1783080"/>
            <a:ext cx="2834640" cy="4251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61120" y="2057400"/>
            <a:ext cx="411480" cy="411480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9509760" y="2075688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DEMO LOGIN</a:t>
            </a:r>
            <a:endParaRPr lang="en-US" sz="1100" dirty="0"/>
          </a:p>
        </p:txBody>
      </p:sp>
      <p:sp>
        <p:nvSpPr>
          <p:cNvPr id="29" name="Shape 23"/>
          <p:cNvSpPr/>
          <p:nvPr/>
        </p:nvSpPr>
        <p:spPr>
          <a:xfrm>
            <a:off x="8961120" y="2651760"/>
            <a:ext cx="2286000" cy="0"/>
          </a:xfrm>
          <a:prstGeom prst="line">
            <a:avLst/>
          </a:prstGeom>
          <a:noFill/>
          <a:ln w="12700">
            <a:solidFill>
              <a:srgbClr val="CADCFC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0" name="Text 24"/>
          <p:cNvSpPr/>
          <p:nvPr/>
        </p:nvSpPr>
        <p:spPr>
          <a:xfrm>
            <a:off x="8961120" y="28346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USERNAME</a:t>
            </a:r>
            <a:endParaRPr lang="en-US" sz="900" dirty="0"/>
          </a:p>
        </p:txBody>
      </p:sp>
      <p:sp>
        <p:nvSpPr>
          <p:cNvPr id="31" name="Text 25"/>
          <p:cNvSpPr/>
          <p:nvPr/>
        </p:nvSpPr>
        <p:spPr>
          <a:xfrm>
            <a:off x="8961120" y="310896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demo_admin</a:t>
            </a:r>
            <a:endParaRPr lang="en-US" sz="1800" dirty="0"/>
          </a:p>
        </p:txBody>
      </p:sp>
      <p:sp>
        <p:nvSpPr>
          <p:cNvPr id="32" name="Text 26"/>
          <p:cNvSpPr/>
          <p:nvPr/>
        </p:nvSpPr>
        <p:spPr>
          <a:xfrm>
            <a:off x="8961120" y="36576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PASSWORD</a:t>
            </a:r>
            <a:endParaRPr lang="en-US" sz="900" dirty="0"/>
          </a:p>
        </p:txBody>
      </p:sp>
      <p:sp>
        <p:nvSpPr>
          <p:cNvPr id="33" name="Text 27"/>
          <p:cNvSpPr/>
          <p:nvPr/>
        </p:nvSpPr>
        <p:spPr>
          <a:xfrm>
            <a:off x="8961120" y="393192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DemoP@ss2026!</a:t>
            </a:r>
            <a:endParaRPr lang="en-US" sz="1600" dirty="0"/>
          </a:p>
        </p:txBody>
      </p:sp>
      <p:sp>
        <p:nvSpPr>
          <p:cNvPr id="34" name="Text 28"/>
          <p:cNvSpPr/>
          <p:nvPr/>
        </p:nvSpPr>
        <p:spPr>
          <a:xfrm>
            <a:off x="8961120" y="448056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E30A1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2FA ACTIVE</a:t>
            </a:r>
            <a:endParaRPr lang="en-US" sz="900" dirty="0"/>
          </a:p>
        </p:txBody>
      </p:sp>
      <p:sp>
        <p:nvSpPr>
          <p:cNvPr id="35" name="Text 29"/>
          <p:cNvSpPr/>
          <p:nvPr/>
        </p:nvSpPr>
        <p:spPr>
          <a:xfrm>
            <a:off x="8961120" y="475488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Authenticator app required (TOTP)</a:t>
            </a:r>
            <a:endParaRPr lang="en-US" sz="1100" dirty="0"/>
          </a:p>
        </p:txBody>
      </p:sp>
      <p:sp>
        <p:nvSpPr>
          <p:cNvPr id="36" name="Shape 30"/>
          <p:cNvSpPr/>
          <p:nvPr/>
        </p:nvSpPr>
        <p:spPr>
          <a:xfrm>
            <a:off x="8961120" y="5166360"/>
            <a:ext cx="2286000" cy="594360"/>
          </a:xfrm>
          <a:prstGeom prst="rect">
            <a:avLst/>
          </a:prstGeom>
          <a:solidFill>
            <a:srgbClr val="131A47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7" name="Text 31"/>
          <p:cNvSpPr/>
          <p:nvPr/>
        </p:nvSpPr>
        <p:spPr>
          <a:xfrm>
            <a:off x="9052560" y="5184648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Render free tier:</a:t>
            </a:r>
            <a:endParaRPr lang="en-US" sz="1000" dirty="0"/>
          </a:p>
          <a:p>
            <a:pPr marL="0" indent="0">
              <a:buNone/>
            </a:pPr>
            <a:r>
              <a:rPr lang="en-US" sz="10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request ~50s</a:t>
            </a:r>
            <a:endParaRPr lang="en-US" sz="1000" dirty="0"/>
          </a:p>
        </p:txBody>
      </p:sp>
      <p:sp>
        <p:nvSpPr>
          <p:cNvPr id="38" name="Text 32"/>
          <p:cNvSpPr/>
          <p:nvPr/>
        </p:nvSpPr>
        <p:spPr>
          <a:xfrm>
            <a:off x="640080" y="64008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CitizenApp · Citizen Management Platform · GDPR-equivalent · ID Encrypted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Python Backend Architecture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3.14 · FastAPI · SQLAlchemy · 107 pytest test green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607040" y="548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/ 11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640080" y="1783080"/>
            <a:ext cx="4572000" cy="42976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6" name="Shape 4"/>
          <p:cNvSpPr/>
          <p:nvPr/>
        </p:nvSpPr>
        <p:spPr>
          <a:xfrm>
            <a:off x="640080" y="1783080"/>
            <a:ext cx="4572000" cy="73152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2057400"/>
            <a:ext cx="914400" cy="9144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920240" y="214884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kern="0" spc="4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PYTHON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1920240" y="242316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3.14</a:t>
            </a:r>
            <a:endParaRPr lang="en-US" sz="4400" dirty="0"/>
          </a:p>
        </p:txBody>
      </p:sp>
      <p:sp>
        <p:nvSpPr>
          <p:cNvPr id="10" name="Shape 7"/>
          <p:cNvSpPr/>
          <p:nvPr/>
        </p:nvSpPr>
        <p:spPr>
          <a:xfrm>
            <a:off x="868680" y="3200400"/>
            <a:ext cx="4114800" cy="0"/>
          </a:xfrm>
          <a:prstGeom prst="line">
            <a:avLst/>
          </a:prstGeom>
          <a:noFill/>
          <a:ln w="12700">
            <a:solidFill>
              <a:srgbClr val="CADCFC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1" name="Text 8"/>
          <p:cNvSpPr/>
          <p:nvPr/>
        </p:nvSpPr>
        <p:spPr>
          <a:xfrm>
            <a:off x="868680" y="342900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107</a:t>
            </a:r>
            <a:endParaRPr lang="en-US" sz="2800" dirty="0"/>
          </a:p>
        </p:txBody>
      </p:sp>
      <p:sp>
        <p:nvSpPr>
          <p:cNvPr id="12" name="Text 9"/>
          <p:cNvSpPr/>
          <p:nvPr/>
        </p:nvSpPr>
        <p:spPr>
          <a:xfrm>
            <a:off x="868680" y="39319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Backend Tests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2926080" y="342900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32+</a:t>
            </a:r>
            <a:endParaRPr lang="en-US" sz="2800" dirty="0"/>
          </a:p>
        </p:txBody>
      </p:sp>
      <p:sp>
        <p:nvSpPr>
          <p:cNvPr id="14" name="Text 11"/>
          <p:cNvSpPr/>
          <p:nvPr/>
        </p:nvSpPr>
        <p:spPr>
          <a:xfrm>
            <a:off x="2926080" y="39319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API Endpoint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868680" y="461772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800" dirty="0"/>
          </a:p>
        </p:txBody>
      </p:sp>
      <p:sp>
        <p:nvSpPr>
          <p:cNvPr id="16" name="Text 13"/>
          <p:cNvSpPr/>
          <p:nvPr/>
        </p:nvSpPr>
        <p:spPr>
          <a:xfrm>
            <a:off x="868680" y="51206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DB Migration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2926080" y="461772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~85%</a:t>
            </a:r>
            <a:endParaRPr lang="en-US" sz="2800" dirty="0"/>
          </a:p>
        </p:txBody>
      </p:sp>
      <p:sp>
        <p:nvSpPr>
          <p:cNvPr id="18" name="Text 15"/>
          <p:cNvSpPr/>
          <p:nvPr/>
        </p:nvSpPr>
        <p:spPr>
          <a:xfrm>
            <a:off x="2926080" y="51206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Coverage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5577840" y="1783080"/>
            <a:ext cx="594360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50800" dist="127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20" name="Shape 17"/>
          <p:cNvSpPr/>
          <p:nvPr/>
        </p:nvSpPr>
        <p:spPr>
          <a:xfrm>
            <a:off x="5577840" y="1783080"/>
            <a:ext cx="54864" cy="804672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2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6440" y="1984248"/>
            <a:ext cx="411480" cy="411480"/>
          </a:xfrm>
          <a:prstGeom prst="rect">
            <a:avLst/>
          </a:prstGeom>
        </p:spPr>
      </p:pic>
      <p:sp>
        <p:nvSpPr>
          <p:cNvPr id="22" name="Text 18"/>
          <p:cNvSpPr/>
          <p:nvPr/>
        </p:nvSpPr>
        <p:spPr>
          <a:xfrm>
            <a:off x="6355080" y="1892808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FastAPI</a:t>
            </a:r>
            <a:endParaRPr lang="en-US" sz="1600" dirty="0"/>
          </a:p>
        </p:txBody>
      </p:sp>
      <p:sp>
        <p:nvSpPr>
          <p:cNvPr id="23" name="Text 19"/>
          <p:cNvSpPr/>
          <p:nvPr/>
        </p:nvSpPr>
        <p:spPr>
          <a:xfrm>
            <a:off x="6355080" y="2203704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 REST API · OpenAPI · Pydantic v2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5577840" y="2660904"/>
            <a:ext cx="594360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50800" dist="127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25" name="Shape 21"/>
          <p:cNvSpPr/>
          <p:nvPr/>
        </p:nvSpPr>
        <p:spPr>
          <a:xfrm>
            <a:off x="5577840" y="2660904"/>
            <a:ext cx="54864" cy="804672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2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06440" y="2862072"/>
            <a:ext cx="411480" cy="411480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6355080" y="2770632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SQLAlchemy 2.0</a:t>
            </a:r>
            <a:endParaRPr lang="en-US" sz="1600" dirty="0"/>
          </a:p>
        </p:txBody>
      </p:sp>
      <p:sp>
        <p:nvSpPr>
          <p:cNvPr id="28" name="Text 23"/>
          <p:cNvSpPr/>
          <p:nvPr/>
        </p:nvSpPr>
        <p:spPr>
          <a:xfrm>
            <a:off x="6355080" y="308152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ORM · Type-safe · Alembic migrations</a:t>
            </a:r>
            <a:endParaRPr lang="en-US" sz="1100" dirty="0"/>
          </a:p>
        </p:txBody>
      </p:sp>
      <p:sp>
        <p:nvSpPr>
          <p:cNvPr id="29" name="Shape 24"/>
          <p:cNvSpPr/>
          <p:nvPr/>
        </p:nvSpPr>
        <p:spPr>
          <a:xfrm>
            <a:off x="5577840" y="3538728"/>
            <a:ext cx="594360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50800" dist="127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30" name="Shape 25"/>
          <p:cNvSpPr/>
          <p:nvPr/>
        </p:nvSpPr>
        <p:spPr>
          <a:xfrm>
            <a:off x="5577840" y="3538728"/>
            <a:ext cx="54864" cy="804672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3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6440" y="3739896"/>
            <a:ext cx="411480" cy="411480"/>
          </a:xfrm>
          <a:prstGeom prst="rect">
            <a:avLst/>
          </a:prstGeom>
        </p:spPr>
      </p:pic>
      <p:sp>
        <p:nvSpPr>
          <p:cNvPr id="32" name="Text 26"/>
          <p:cNvSpPr/>
          <p:nvPr/>
        </p:nvSpPr>
        <p:spPr>
          <a:xfrm>
            <a:off x="6355080" y="3648456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pytest</a:t>
            </a:r>
            <a:endParaRPr lang="en-US" sz="1600" dirty="0"/>
          </a:p>
        </p:txBody>
      </p:sp>
      <p:sp>
        <p:nvSpPr>
          <p:cNvPr id="33" name="Text 27"/>
          <p:cNvSpPr/>
          <p:nvPr/>
        </p:nvSpPr>
        <p:spPr>
          <a:xfrm>
            <a:off x="6355080" y="3959352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107 test · Fixtures · Coverage reports</a:t>
            </a:r>
            <a:endParaRPr lang="en-US" sz="1100" dirty="0"/>
          </a:p>
        </p:txBody>
      </p:sp>
      <p:sp>
        <p:nvSpPr>
          <p:cNvPr id="34" name="Shape 28"/>
          <p:cNvSpPr/>
          <p:nvPr/>
        </p:nvSpPr>
        <p:spPr>
          <a:xfrm>
            <a:off x="5577840" y="4416552"/>
            <a:ext cx="594360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50800" dist="127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35" name="Shape 29"/>
          <p:cNvSpPr/>
          <p:nvPr/>
        </p:nvSpPr>
        <p:spPr>
          <a:xfrm>
            <a:off x="5577840" y="4416552"/>
            <a:ext cx="54864" cy="804672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3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06440" y="4617720"/>
            <a:ext cx="411480" cy="411480"/>
          </a:xfrm>
          <a:prstGeom prst="rect">
            <a:avLst/>
          </a:prstGeom>
        </p:spPr>
      </p:pic>
      <p:sp>
        <p:nvSpPr>
          <p:cNvPr id="37" name="Text 30"/>
          <p:cNvSpPr/>
          <p:nvPr/>
        </p:nvSpPr>
        <p:spPr>
          <a:xfrm>
            <a:off x="6355080" y="452628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Auth Stack</a:t>
            </a:r>
            <a:endParaRPr lang="en-US" sz="1600" dirty="0"/>
          </a:p>
        </p:txBody>
      </p:sp>
      <p:sp>
        <p:nvSpPr>
          <p:cNvPr id="38" name="Text 31"/>
          <p:cNvSpPr/>
          <p:nvPr/>
        </p:nvSpPr>
        <p:spPr>
          <a:xfrm>
            <a:off x="6355080" y="4837176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python-jose · passlib · bcrypt · pyotp</a:t>
            </a:r>
            <a:endParaRPr lang="en-US" sz="1100" dirty="0"/>
          </a:p>
        </p:txBody>
      </p:sp>
      <p:sp>
        <p:nvSpPr>
          <p:cNvPr id="39" name="Shape 32"/>
          <p:cNvSpPr/>
          <p:nvPr/>
        </p:nvSpPr>
        <p:spPr>
          <a:xfrm>
            <a:off x="5577840" y="5294376"/>
            <a:ext cx="594360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50800" dist="12700" dir="54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40" name="Shape 33"/>
          <p:cNvSpPr/>
          <p:nvPr/>
        </p:nvSpPr>
        <p:spPr>
          <a:xfrm>
            <a:off x="5577840" y="5294376"/>
            <a:ext cx="54864" cy="804672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4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06440" y="5495544"/>
            <a:ext cx="411480" cy="411480"/>
          </a:xfrm>
          <a:prstGeom prst="rect">
            <a:avLst/>
          </a:prstGeom>
        </p:spPr>
      </p:pic>
      <p:sp>
        <p:nvSpPr>
          <p:cNvPr id="42" name="Text 34"/>
          <p:cNvSpPr/>
          <p:nvPr/>
        </p:nvSpPr>
        <p:spPr>
          <a:xfrm>
            <a:off x="6355080" y="5404104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Infrastructure</a:t>
            </a:r>
            <a:endParaRPr lang="en-US" sz="1600" dirty="0"/>
          </a:p>
        </p:txBody>
      </p:sp>
      <p:sp>
        <p:nvSpPr>
          <p:cNvPr id="43" name="Text 35"/>
          <p:cNvSpPr/>
          <p:nvPr/>
        </p:nvSpPr>
        <p:spPr>
          <a:xfrm>
            <a:off x="6355080" y="571500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Pydantic Settings · Redis · structlog</a:t>
            </a:r>
            <a:endParaRPr lang="en-US" sz="1100" dirty="0"/>
          </a:p>
        </p:txBody>
      </p:sp>
      <p:sp>
        <p:nvSpPr>
          <p:cNvPr id="44" name="Text 36"/>
          <p:cNvSpPr/>
          <p:nvPr/>
        </p:nvSpPr>
        <p:spPr>
          <a:xfrm>
            <a:off x="640080" y="64008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backend Python — uvicorn workers · Docker multi-stage · non-root user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Cloud Management Panels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Database, backend, frontend management interfaces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607040" y="548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/ 11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640080" y="1783080"/>
            <a:ext cx="539496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6" name="Shape 4"/>
          <p:cNvSpPr/>
          <p:nvPr/>
        </p:nvSpPr>
        <p:spPr>
          <a:xfrm>
            <a:off x="640080" y="1783080"/>
            <a:ext cx="73152" cy="2103120"/>
          </a:xfrm>
          <a:prstGeom prst="rect">
            <a:avLst/>
          </a:prstGeom>
          <a:solidFill>
            <a:srgbClr val="336791"/>
          </a:solidFill>
          <a:ln w="12700">
            <a:solidFill>
              <a:srgbClr val="33679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7" name="Shape 5"/>
          <p:cNvSpPr/>
          <p:nvPr/>
        </p:nvSpPr>
        <p:spPr>
          <a:xfrm>
            <a:off x="960120" y="2103120"/>
            <a:ext cx="777240" cy="777240"/>
          </a:xfrm>
          <a:prstGeom prst="ellipse">
            <a:avLst/>
          </a:prstGeom>
          <a:solidFill>
            <a:srgbClr val="336791"/>
          </a:solidFill>
          <a:ln w="12700">
            <a:solidFill>
              <a:srgbClr val="33679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228600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920240" y="210312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DATABASE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920240" y="237744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Neon Postgres</a:t>
            </a:r>
            <a:endParaRPr lang="en-US" sz="2000" dirty="0"/>
          </a:p>
        </p:txBody>
      </p:sp>
      <p:sp>
        <p:nvSpPr>
          <p:cNvPr id="11" name="Text 8">
            <a:hlinkClick r:id="rId4"/>
          </p:cNvPr>
          <p:cNvSpPr/>
          <p:nvPr/>
        </p:nvSpPr>
        <p:spPr>
          <a:xfrm>
            <a:off x="960120" y="2971800"/>
            <a:ext cx="4892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u="sng" dirty="0">
                <a:solidFill>
                  <a:srgbClr val="E30A17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console.neon.tech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960120" y="3337560"/>
            <a:ext cx="4892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SQL editor · Branching · Backup · Connection pooler · Monitoring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6309360" y="1783080"/>
            <a:ext cx="539496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14" name="Shape 11"/>
          <p:cNvSpPr/>
          <p:nvPr/>
        </p:nvSpPr>
        <p:spPr>
          <a:xfrm>
            <a:off x="6309360" y="1783080"/>
            <a:ext cx="73152" cy="210312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5" name="Shape 12"/>
          <p:cNvSpPr/>
          <p:nvPr/>
        </p:nvSpPr>
        <p:spPr>
          <a:xfrm>
            <a:off x="6629400" y="2103120"/>
            <a:ext cx="777240" cy="777240"/>
          </a:xfrm>
          <a:prstGeom prst="ellipse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2280" y="2286000"/>
            <a:ext cx="411480" cy="41148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7589520" y="210312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BACKEND HOSTING</a:t>
            </a:r>
            <a:endParaRPr lang="en-US" sz="1000" dirty="0"/>
          </a:p>
        </p:txBody>
      </p:sp>
      <p:sp>
        <p:nvSpPr>
          <p:cNvPr id="18" name="Text 14"/>
          <p:cNvSpPr/>
          <p:nvPr/>
        </p:nvSpPr>
        <p:spPr>
          <a:xfrm>
            <a:off x="7589520" y="237744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Render Dashboard</a:t>
            </a:r>
            <a:endParaRPr lang="en-US" sz="2000" dirty="0"/>
          </a:p>
        </p:txBody>
      </p:sp>
      <p:sp>
        <p:nvSpPr>
          <p:cNvPr id="19" name="Text 15">
            <a:hlinkClick r:id="rId6"/>
          </p:cNvPr>
          <p:cNvSpPr/>
          <p:nvPr/>
        </p:nvSpPr>
        <p:spPr>
          <a:xfrm>
            <a:off x="6629400" y="2971800"/>
            <a:ext cx="4892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u="sng" dirty="0">
                <a:solidFill>
                  <a:srgbClr val="E30A17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dashboard.render.com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6629400" y="3337560"/>
            <a:ext cx="4892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Logs · Env vars · Redis · Deploy history · Shell access</a:t>
            </a:r>
            <a:endParaRPr lang="en-US" sz="1000" dirty="0"/>
          </a:p>
        </p:txBody>
      </p:sp>
      <p:sp>
        <p:nvSpPr>
          <p:cNvPr id="21" name="Shape 17"/>
          <p:cNvSpPr/>
          <p:nvPr/>
        </p:nvSpPr>
        <p:spPr>
          <a:xfrm>
            <a:off x="640080" y="4114800"/>
            <a:ext cx="539496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22" name="Shape 18"/>
          <p:cNvSpPr/>
          <p:nvPr/>
        </p:nvSpPr>
        <p:spPr>
          <a:xfrm>
            <a:off x="640080" y="4114800"/>
            <a:ext cx="73152" cy="210312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3" name="Shape 19"/>
          <p:cNvSpPr/>
          <p:nvPr/>
        </p:nvSpPr>
        <p:spPr>
          <a:xfrm>
            <a:off x="960120" y="4434840"/>
            <a:ext cx="777240" cy="77724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43000" y="4617720"/>
            <a:ext cx="411480" cy="411480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1920240" y="443484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FRONTEND HOSTING</a:t>
            </a:r>
            <a:endParaRPr lang="en-US" sz="1000" dirty="0"/>
          </a:p>
        </p:txBody>
      </p:sp>
      <p:sp>
        <p:nvSpPr>
          <p:cNvPr id="26" name="Text 21"/>
          <p:cNvSpPr/>
          <p:nvPr/>
        </p:nvSpPr>
        <p:spPr>
          <a:xfrm>
            <a:off x="1920240" y="470916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Vercel Dashboard</a:t>
            </a:r>
            <a:endParaRPr lang="en-US" sz="2000" dirty="0"/>
          </a:p>
        </p:txBody>
      </p:sp>
      <p:sp>
        <p:nvSpPr>
          <p:cNvPr id="27" name="Text 22">
            <a:hlinkClick r:id="rId8"/>
          </p:cNvPr>
          <p:cNvSpPr/>
          <p:nvPr/>
        </p:nvSpPr>
        <p:spPr>
          <a:xfrm>
            <a:off x="960120" y="5303520"/>
            <a:ext cx="4892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u="sng" dirty="0">
                <a:solidFill>
                  <a:srgbClr val="E30A17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vercel.com/dashboard</a:t>
            </a:r>
            <a:endParaRPr lang="en-US" sz="1300" dirty="0"/>
          </a:p>
        </p:txBody>
      </p:sp>
      <p:sp>
        <p:nvSpPr>
          <p:cNvPr id="28" name="Text 23"/>
          <p:cNvSpPr/>
          <p:nvPr/>
        </p:nvSpPr>
        <p:spPr>
          <a:xfrm>
            <a:off x="960120" y="5669280"/>
            <a:ext cx="4892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Deployments · Analytics · Custom domain · Edge logs</a:t>
            </a:r>
            <a:endParaRPr lang="en-US" sz="1000" dirty="0"/>
          </a:p>
        </p:txBody>
      </p:sp>
      <p:sp>
        <p:nvSpPr>
          <p:cNvPr id="29" name="Shape 24"/>
          <p:cNvSpPr/>
          <p:nvPr/>
        </p:nvSpPr>
        <p:spPr>
          <a:xfrm>
            <a:off x="6309360" y="4114800"/>
            <a:ext cx="539496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54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TR"/>
          </a:p>
        </p:txBody>
      </p:sp>
      <p:sp>
        <p:nvSpPr>
          <p:cNvPr id="30" name="Shape 25"/>
          <p:cNvSpPr/>
          <p:nvPr/>
        </p:nvSpPr>
        <p:spPr>
          <a:xfrm>
            <a:off x="6309360" y="4114800"/>
            <a:ext cx="73152" cy="21031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1" name="Shape 26"/>
          <p:cNvSpPr/>
          <p:nvPr/>
        </p:nvSpPr>
        <p:spPr>
          <a:xfrm>
            <a:off x="6629400" y="4434840"/>
            <a:ext cx="777240" cy="777240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32" name="Image 3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12280" y="4617720"/>
            <a:ext cx="411480" cy="411480"/>
          </a:xfrm>
          <a:prstGeom prst="rect">
            <a:avLst/>
          </a:prstGeom>
        </p:spPr>
      </p:pic>
      <p:sp>
        <p:nvSpPr>
          <p:cNvPr id="33" name="Text 27"/>
          <p:cNvSpPr/>
          <p:nvPr/>
        </p:nvSpPr>
        <p:spPr>
          <a:xfrm>
            <a:off x="7589520" y="443484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kern="0" spc="3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API DOCUMENTATION</a:t>
            </a:r>
            <a:endParaRPr lang="en-US" sz="1000" dirty="0"/>
          </a:p>
        </p:txBody>
      </p:sp>
      <p:sp>
        <p:nvSpPr>
          <p:cNvPr id="34" name="Text 28"/>
          <p:cNvSpPr/>
          <p:nvPr/>
        </p:nvSpPr>
        <p:spPr>
          <a:xfrm>
            <a:off x="7589520" y="470916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Swagger UI</a:t>
            </a:r>
            <a:endParaRPr lang="en-US" sz="2000" dirty="0"/>
          </a:p>
        </p:txBody>
      </p:sp>
      <p:sp>
        <p:nvSpPr>
          <p:cNvPr id="35" name="Text 29">
            <a:hlinkClick r:id="rId10"/>
          </p:cNvPr>
          <p:cNvSpPr/>
          <p:nvPr/>
        </p:nvSpPr>
        <p:spPr>
          <a:xfrm>
            <a:off x="6629400" y="5303520"/>
            <a:ext cx="4892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u="sng" dirty="0">
                <a:solidFill>
                  <a:srgbClr val="E30A17"/>
                </a:solidFill>
                <a:latin typeface="Consolas" pitchFamily="34" charset="0"/>
                <a:ea typeface="Consolas" pitchFamily="34" charset="-122"/>
                <a:cs typeface="Consolas" pitchFamily="34" charset="-12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vatandas-backend.onrender.com/docs</a:t>
            </a:r>
            <a:endParaRPr lang="en-US" sz="1300" dirty="0"/>
          </a:p>
        </p:txBody>
      </p:sp>
      <p:sp>
        <p:nvSpPr>
          <p:cNvPr id="36" name="Text 30"/>
          <p:cNvSpPr/>
          <p:nvPr/>
        </p:nvSpPr>
        <p:spPr>
          <a:xfrm>
            <a:off x="6629400" y="5669280"/>
            <a:ext cx="4892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Auto-generated · Live test · All endpoints · OpenAPI 3.0</a:t>
            </a:r>
            <a:endParaRPr lang="en-US" sz="1000" dirty="0"/>
          </a:p>
        </p:txBody>
      </p:sp>
      <p:sp>
        <p:nvSpPr>
          <p:cNvPr id="37" name="Text 31"/>
          <p:cNvSpPr/>
          <p:nvPr/>
        </p:nvSpPr>
        <p:spPr>
          <a:xfrm>
            <a:off x="640080" y="64008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Access: Login with GitHub SSO · All panels accessible with a single account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Deploy Journey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deploy süreci — engineering decisions &amp; lessons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607040" y="548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/ 11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73736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E30A1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VENDOR PIVOT: UPSTASH → RENDER REDIS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640080" y="2194560"/>
            <a:ext cx="5943600" cy="91440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7" name="Shape 5"/>
          <p:cNvSpPr/>
          <p:nvPr/>
        </p:nvSpPr>
        <p:spPr>
          <a:xfrm>
            <a:off x="640080" y="2194560"/>
            <a:ext cx="73152" cy="91440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8" name="Shape 6"/>
          <p:cNvSpPr/>
          <p:nvPr/>
        </p:nvSpPr>
        <p:spPr>
          <a:xfrm>
            <a:off x="868680" y="2377440"/>
            <a:ext cx="548640" cy="54864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9" name="Text 7"/>
          <p:cNvSpPr/>
          <p:nvPr/>
        </p:nvSpPr>
        <p:spPr>
          <a:xfrm>
            <a:off x="868680" y="23774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554480" y="23317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Before: Upstash Free Tier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554480" y="263347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Redis, quick setup, familiar solution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303520" y="248716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kern="0" spc="100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TRIED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640080" y="3200400"/>
            <a:ext cx="5943600" cy="91440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4" name="Shape 12"/>
          <p:cNvSpPr/>
          <p:nvPr/>
        </p:nvSpPr>
        <p:spPr>
          <a:xfrm>
            <a:off x="640080" y="3200400"/>
            <a:ext cx="73152" cy="91440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5" name="Shape 13"/>
          <p:cNvSpPr/>
          <p:nvPr/>
        </p:nvSpPr>
        <p:spPr>
          <a:xfrm>
            <a:off x="868680" y="3383280"/>
            <a:ext cx="548640" cy="54864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6" name="Text 14"/>
          <p:cNvSpPr/>
          <p:nvPr/>
        </p:nvSpPr>
        <p:spPr>
          <a:xfrm>
            <a:off x="868680" y="33832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1554480" y="33375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Issue #1: Python 3.14 SSL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554480" y="363931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VERIFY_X509_STRICT regression → TLS cert reject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303520" y="349300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kern="0" spc="100" dirty="0">
                <a:solidFill>
                  <a:srgbClr val="F59E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FIX ATTEMPT 1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640080" y="4206240"/>
            <a:ext cx="5943600" cy="91440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1" name="Shape 19"/>
          <p:cNvSpPr/>
          <p:nvPr/>
        </p:nvSpPr>
        <p:spPr>
          <a:xfrm>
            <a:off x="640080" y="4206240"/>
            <a:ext cx="73152" cy="91440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2" name="Shape 20"/>
          <p:cNvSpPr/>
          <p:nvPr/>
        </p:nvSpPr>
        <p:spPr>
          <a:xfrm>
            <a:off x="868680" y="4389120"/>
            <a:ext cx="548640" cy="54864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3" name="Text 21"/>
          <p:cNvSpPr/>
          <p:nvPr/>
        </p:nvSpPr>
        <p:spPr>
          <a:xfrm>
            <a:off x="868680" y="43891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1554480" y="43434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Issue #2: Connection Drops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1554480" y="464515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Render → Upstash Global tier connection instability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303520" y="449884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kern="0" spc="100" dirty="0">
                <a:solidFill>
                  <a:srgbClr val="F59E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FIX ATTEMPT 2-5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640080" y="5212080"/>
            <a:ext cx="5943600" cy="914400"/>
          </a:xfrm>
          <a:prstGeom prst="rect">
            <a:avLst/>
          </a:prstGeom>
          <a:solidFill>
            <a:srgbClr val="1E2761"/>
          </a:solidFill>
          <a:ln w="254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8" name="Shape 26"/>
          <p:cNvSpPr/>
          <p:nvPr/>
        </p:nvSpPr>
        <p:spPr>
          <a:xfrm>
            <a:off x="640080" y="5212080"/>
            <a:ext cx="73152" cy="9144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29" name="Shape 27"/>
          <p:cNvSpPr/>
          <p:nvPr/>
        </p:nvSpPr>
        <p:spPr>
          <a:xfrm>
            <a:off x="868680" y="5394960"/>
            <a:ext cx="548640" cy="548640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30" name="Text 28"/>
          <p:cNvSpPr/>
          <p:nvPr/>
        </p:nvSpPr>
        <p:spPr>
          <a:xfrm>
            <a:off x="868680" y="53949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31" name="Text 29"/>
          <p:cNvSpPr/>
          <p:nvPr/>
        </p:nvSpPr>
        <p:spPr>
          <a:xfrm>
            <a:off x="1554480" y="53492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Solution: Render Internal Redis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1554480" y="565099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Valkey 8 · Frankfurt · fromService env wiring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303520" y="550468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kern="0" spc="1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PRODUCTION READY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6858000" y="173736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E30A1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ENGINEERING LESSONS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6858000" y="2194560"/>
            <a:ext cx="4754880" cy="713232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3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0880" y="2395728"/>
            <a:ext cx="329184" cy="329184"/>
          </a:xfrm>
          <a:prstGeom prst="rect">
            <a:avLst/>
          </a:prstGeom>
        </p:spPr>
      </p:pic>
      <p:sp>
        <p:nvSpPr>
          <p:cNvPr id="37" name="Text 34"/>
          <p:cNvSpPr/>
          <p:nvPr/>
        </p:nvSpPr>
        <p:spPr>
          <a:xfrm>
            <a:off x="7543800" y="2286000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Vendor Pivot Awareness</a:t>
            </a:r>
            <a:endParaRPr lang="en-US" sz="1300" dirty="0"/>
          </a:p>
        </p:txBody>
      </p:sp>
      <p:sp>
        <p:nvSpPr>
          <p:cNvPr id="38" name="Text 35"/>
          <p:cNvSpPr/>
          <p:nvPr/>
        </p:nvSpPr>
        <p:spPr>
          <a:xfrm>
            <a:off x="7543800" y="256032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Switch to alternative instead of endless debugging</a:t>
            </a:r>
            <a:endParaRPr lang="en-US" sz="1000" dirty="0"/>
          </a:p>
        </p:txBody>
      </p:sp>
      <p:sp>
        <p:nvSpPr>
          <p:cNvPr id="39" name="Shape 36"/>
          <p:cNvSpPr/>
          <p:nvPr/>
        </p:nvSpPr>
        <p:spPr>
          <a:xfrm>
            <a:off x="6858000" y="2980944"/>
            <a:ext cx="4754880" cy="713232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4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0880" y="3182112"/>
            <a:ext cx="329184" cy="329184"/>
          </a:xfrm>
          <a:prstGeom prst="rect">
            <a:avLst/>
          </a:prstGeom>
        </p:spPr>
      </p:pic>
      <p:sp>
        <p:nvSpPr>
          <p:cNvPr id="41" name="Text 37"/>
          <p:cNvSpPr/>
          <p:nvPr/>
        </p:nvSpPr>
        <p:spPr>
          <a:xfrm>
            <a:off x="7543800" y="3072384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TLS/SSL Awareness</a:t>
            </a:r>
            <a:endParaRPr lang="en-US" sz="1300" dirty="0"/>
          </a:p>
        </p:txBody>
      </p:sp>
      <p:sp>
        <p:nvSpPr>
          <p:cNvPr id="42" name="Text 38"/>
          <p:cNvSpPr/>
          <p:nvPr/>
        </p:nvSpPr>
        <p:spPr>
          <a:xfrm>
            <a:off x="7543800" y="3346704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Python version regressions</a:t>
            </a:r>
            <a:endParaRPr lang="en-US" sz="1000" dirty="0"/>
          </a:p>
        </p:txBody>
      </p:sp>
      <p:sp>
        <p:nvSpPr>
          <p:cNvPr id="43" name="Shape 39"/>
          <p:cNvSpPr/>
          <p:nvPr/>
        </p:nvSpPr>
        <p:spPr>
          <a:xfrm>
            <a:off x="6858000" y="3767328"/>
            <a:ext cx="4754880" cy="713232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4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0880" y="3968496"/>
            <a:ext cx="329184" cy="329184"/>
          </a:xfrm>
          <a:prstGeom prst="rect">
            <a:avLst/>
          </a:prstGeom>
        </p:spPr>
      </p:pic>
      <p:sp>
        <p:nvSpPr>
          <p:cNvPr id="45" name="Text 40"/>
          <p:cNvSpPr/>
          <p:nvPr/>
        </p:nvSpPr>
        <p:spPr>
          <a:xfrm>
            <a:off x="7543800" y="3858768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Provider Symmetry</a:t>
            </a:r>
            <a:endParaRPr lang="en-US" sz="1300" dirty="0"/>
          </a:p>
        </p:txBody>
      </p:sp>
      <p:sp>
        <p:nvSpPr>
          <p:cNvPr id="46" name="Text 41"/>
          <p:cNvSpPr/>
          <p:nvPr/>
        </p:nvSpPr>
        <p:spPr>
          <a:xfrm>
            <a:off x="7543800" y="413308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backend and cache in the same region</a:t>
            </a:r>
            <a:endParaRPr lang="en-US" sz="1000" dirty="0"/>
          </a:p>
        </p:txBody>
      </p:sp>
      <p:sp>
        <p:nvSpPr>
          <p:cNvPr id="47" name="Shape 42"/>
          <p:cNvSpPr/>
          <p:nvPr/>
        </p:nvSpPr>
        <p:spPr>
          <a:xfrm>
            <a:off x="6858000" y="4553712"/>
            <a:ext cx="4754880" cy="713232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4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40880" y="4754880"/>
            <a:ext cx="329184" cy="329184"/>
          </a:xfrm>
          <a:prstGeom prst="rect">
            <a:avLst/>
          </a:prstGeom>
        </p:spPr>
      </p:pic>
      <p:sp>
        <p:nvSpPr>
          <p:cNvPr id="49" name="Text 43"/>
          <p:cNvSpPr/>
          <p:nvPr/>
        </p:nvSpPr>
        <p:spPr>
          <a:xfrm>
            <a:off x="7543800" y="464515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Production Patterns</a:t>
            </a:r>
            <a:endParaRPr lang="en-US" sz="1300" dirty="0"/>
          </a:p>
        </p:txBody>
      </p:sp>
      <p:sp>
        <p:nvSpPr>
          <p:cNvPr id="50" name="Text 44"/>
          <p:cNvSpPr/>
          <p:nvPr/>
        </p:nvSpPr>
        <p:spPr>
          <a:xfrm>
            <a:off x="7543800" y="4919472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Keepalive · health_check · timeouts</a:t>
            </a:r>
            <a:endParaRPr lang="en-US" sz="1000" dirty="0"/>
          </a:p>
        </p:txBody>
      </p:sp>
      <p:sp>
        <p:nvSpPr>
          <p:cNvPr id="51" name="Shape 45"/>
          <p:cNvSpPr/>
          <p:nvPr/>
        </p:nvSpPr>
        <p:spPr>
          <a:xfrm>
            <a:off x="6858000" y="5340096"/>
            <a:ext cx="4754880" cy="713232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pic>
        <p:nvPicPr>
          <p:cNvPr id="5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40880" y="5541264"/>
            <a:ext cx="329184" cy="329184"/>
          </a:xfrm>
          <a:prstGeom prst="rect">
            <a:avLst/>
          </a:prstGeom>
        </p:spPr>
      </p:pic>
      <p:sp>
        <p:nvSpPr>
          <p:cNvPr id="53" name="Text 46"/>
          <p:cNvSpPr/>
          <p:nvPr/>
        </p:nvSpPr>
        <p:spPr>
          <a:xfrm>
            <a:off x="7543800" y="5431536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OpenAPI Introspection</a:t>
            </a:r>
            <a:endParaRPr lang="en-US" sz="1300" dirty="0"/>
          </a:p>
        </p:txBody>
      </p:sp>
      <p:sp>
        <p:nvSpPr>
          <p:cNvPr id="54" name="Text 47"/>
          <p:cNvSpPr/>
          <p:nvPr/>
        </p:nvSpPr>
        <p:spPr>
          <a:xfrm>
            <a:off x="7543800" y="5705856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/openapi.json for schema discovery</a:t>
            </a:r>
            <a:endParaRPr lang="en-US" sz="1000" dirty="0"/>
          </a:p>
        </p:txBody>
      </p:sp>
      <p:sp>
        <p:nvSpPr>
          <p:cNvPr id="55" name="Text 48"/>
          <p:cNvSpPr/>
          <p:nvPr/>
        </p:nvSpPr>
        <p:spPr>
          <a:xfrm>
            <a:off x="640080" y="64008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kern="0" spc="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 hours debugging · 5+ fix attempts · 1 pragmatic pivot · 0 prod downtime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v4.0.0 — New Features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2026 · AI + Stripe Billing + Data Quality Tools · Full English UI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607040" y="548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/ 11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640080" y="1600200"/>
            <a:ext cx="5486400" cy="219456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6" name="Shape 4"/>
          <p:cNvSpPr/>
          <p:nvPr/>
        </p:nvSpPr>
        <p:spPr>
          <a:xfrm>
            <a:off x="640080" y="1600200"/>
            <a:ext cx="73152" cy="219456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7" name="Text 5"/>
          <p:cNvSpPr/>
          <p:nvPr/>
        </p:nvSpPr>
        <p:spPr>
          <a:xfrm>
            <a:off x="868680" y="1660680"/>
            <a:ext cx="512028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Features (Claude Haiku)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868680" y="2060680"/>
            <a:ext cx="5120280" cy="6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</a:rPr>
              <a:t>AI Daily Briefing — Aggregate stats → Claude 3-4 sentence admin briefing · daily digest</a:t>
            </a:r>
          </a:p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</a:rPr>
              <a:t>Smart Import Validation — CSV column auto-mapping · tc / name / dob / gender headers</a:t>
            </a:r>
          </a:p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</a:rPr>
              <a:t>AI Duplicate Merge — Per-pair suggestion · confidence + reasoning · TC masked before AI</a:t>
            </a:r>
          </a:p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</a:rPr>
              <a:t>AI Chat DB Query — Safe SELECT query generated + executed live · LIMIT 100 · tenant isolated</a:t>
            </a:r>
          </a:p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</a:rPr>
              <a:t>AI Chat with Data — Floating chat widget · answers data questions from aggregate stats</a:t>
            </a:r>
          </a:p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</a:rPr>
              <a:t>Natural Language Reports — NL query → SQL filter → preview table → CSV/TSV export</a:t>
            </a:r>
          </a:p>
        </p:txBody>
      </p:sp>
      <p:sp>
        <p:nvSpPr>
          <p:cNvPr id="9" name="Shape 7"/>
          <p:cNvSpPr/>
          <p:nvPr/>
        </p:nvSpPr>
        <p:spPr>
          <a:xfrm>
            <a:off x="6492720" y="1600200"/>
            <a:ext cx="5486400" cy="219456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0" name="Shape 8"/>
          <p:cNvSpPr/>
          <p:nvPr/>
        </p:nvSpPr>
        <p:spPr>
          <a:xfrm>
            <a:off x="6492720" y="1600200"/>
            <a:ext cx="73152" cy="219456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1" name="Text 9"/>
          <p:cNvSpPr/>
          <p:nvPr/>
        </p:nvSpPr>
        <p:spPr>
          <a:xfrm>
            <a:off x="6721320" y="1660680"/>
            <a:ext cx="512028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Stripe Billing (Live &amp; Tested)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6721320" y="2060680"/>
            <a:ext cx="5120280" cy="6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</a:rPr>
              <a:t>Free</a:t>
            </a:r>
            <a:r>
              <a:rPr lang="en-US" sz="1050" dirty="0">
                <a:solidFill>
                  <a:srgbClr val="CADCFC"/>
                </a:solidFill>
                <a:latin typeface="Calibri" pitchFamily="34" charset="0"/>
              </a:rPr>
              <a:t xml:space="preserve"> $0 · 100 AI credits · 1,000 records</a:t>
            </a:r>
          </a:p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</a:rPr>
              <a:t>Pro</a:t>
            </a:r>
            <a:r>
              <a:rPr lang="en-US" sz="1050" dirty="0">
                <a:solidFill>
                  <a:srgbClr val="CADCFC"/>
                </a:solidFill>
                <a:latin typeface="Calibri" pitchFamily="34" charset="0"/>
              </a:rPr>
              <a:t xml:space="preserve"> $29/mo · 1,000 AI credits · 50,000 records</a:t>
            </a:r>
          </a:p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</a:rPr>
              <a:t>Enterprise</a:t>
            </a:r>
            <a:r>
              <a:rPr lang="en-US" sz="1050" dirty="0">
                <a:solidFill>
                  <a:srgbClr val="CADCFC"/>
                </a:solidFill>
                <a:latin typeface="Calibri" pitchFamily="34" charset="0"/>
              </a:rPr>
              <a:t xml:space="preserve"> $99/mo · 10,000 AI credits · unlimited records</a:t>
            </a:r>
          </a:p>
          <a:p>
            <a:pPr marL="0" indent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</a:rPr>
              <a:t>Stripe Checkout + Customer Portal + Webhooks all working</a:t>
            </a:r>
          </a:p>
        </p:txBody>
      </p:sp>
      <p:sp>
        <p:nvSpPr>
          <p:cNvPr id="13" name="Shape 11"/>
          <p:cNvSpPr/>
          <p:nvPr/>
        </p:nvSpPr>
        <p:spPr>
          <a:xfrm>
            <a:off x="640080" y="3886760"/>
            <a:ext cx="5486400" cy="228576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4" name="Shape 12"/>
          <p:cNvSpPr/>
          <p:nvPr/>
        </p:nvSpPr>
        <p:spPr>
          <a:xfrm>
            <a:off x="640080" y="3886760"/>
            <a:ext cx="73152" cy="2285760"/>
          </a:xfrm>
          <a:prstGeom prst="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5" name="Text 13"/>
          <p:cNvSpPr/>
          <p:nvPr/>
        </p:nvSpPr>
        <p:spPr>
          <a:xfrm>
            <a:off x="868680" y="3947240"/>
            <a:ext cx="512028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 Quality Tools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868680" y="4347240"/>
            <a:ext cx="5120280" cy="77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</a:rPr>
              <a:t>Enhanced Duplicate Detection</a:t>
            </a:r>
            <a:r>
              <a:rPr lang="en-US" sz="1050" dirty="0">
                <a:solidFill>
                  <a:srgbClr val="CADCFC"/>
                </a:solidFill>
                <a:latin typeface="Calibri" pitchFamily="34" charset="0"/>
              </a:rPr>
              <a:t xml:space="preserve"> — name + DOB + gender composite score</a:t>
            </a:r>
          </a:p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</a:rPr>
              <a:t>Anomaly Detection Tab</a:t>
            </a:r>
            <a:r>
              <a:rPr lang="en-US" sz="1050" dirty="0">
                <a:solidFill>
                  <a:srgbClr val="CADCFC"/>
                </a:solidFill>
                <a:latin typeface="Calibri" pitchFamily="34" charset="0"/>
              </a:rPr>
              <a:t xml:space="preserve"> — future DOBs, pre-1900, missing gender/DOB, digits in names</a:t>
            </a:r>
          </a:p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</a:rPr>
              <a:t>Name Normalization Tab</a:t>
            </a:r>
            <a:r>
              <a:rPr lang="en-US" sz="1050" dirty="0">
                <a:solidFill>
                  <a:srgbClr val="CADCFC"/>
                </a:solidFill>
                <a:latin typeface="Calibri" pitchFamily="34" charset="0"/>
              </a:rPr>
              <a:t xml:space="preserve"> — mehmed→Mehmet, ayse→AyŞe · Preview + Apply All</a:t>
            </a:r>
          </a:p>
        </p:txBody>
      </p:sp>
      <p:sp>
        <p:nvSpPr>
          <p:cNvPr id="17" name="Shape 15"/>
          <p:cNvSpPr/>
          <p:nvPr/>
        </p:nvSpPr>
        <p:spPr>
          <a:xfrm>
            <a:off x="6492720" y="3886760"/>
            <a:ext cx="5486400" cy="2285760"/>
          </a:xfrm>
          <a:prstGeom prst="rect">
            <a:avLst/>
          </a:prstGeom>
          <a:solidFill>
            <a:srgbClr val="131A47"/>
          </a:solidFill>
          <a:ln w="12700">
            <a:solidFill>
              <a:srgbClr val="131A47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8" name="Shape 16"/>
          <p:cNvSpPr/>
          <p:nvPr/>
        </p:nvSpPr>
        <p:spPr>
          <a:xfrm>
            <a:off x="6492720" y="3886760"/>
            <a:ext cx="73152" cy="228576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TR"/>
          </a:p>
        </p:txBody>
      </p:sp>
      <p:sp>
        <p:nvSpPr>
          <p:cNvPr id="19" name="Text 17"/>
          <p:cNvSpPr/>
          <p:nvPr/>
        </p:nvSpPr>
        <p:spPr>
          <a:xfrm>
            <a:off x="6721320" y="3947240"/>
            <a:ext cx="512028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English UI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6721320" y="4347240"/>
            <a:ext cx="5120280" cy="77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</a:rPr>
              <a:t>All Turkish strings removed from the entire application</a:t>
            </a:r>
          </a:p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</a:rPr>
              <a:t>UI labels, error messages, placeholders — all English</a:t>
            </a:r>
          </a:p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</a:rPr>
              <a:t>Billing page shows AI credit balance + plan details</a:t>
            </a:r>
          </a:p>
        </p:txBody>
      </p:sp>
      <p:sp>
        <p:nvSpPr>
          <p:cNvPr id="21" name="Text 19"/>
          <p:cNvSpPr/>
          <p:nvPr/>
        </p:nvSpPr>
        <p:spPr>
          <a:xfrm>
            <a:off x="640080" y="64000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kern="0" spc="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latest → v5.0.2 · 8 total AI features shipped · 8 total Claude Haiku features · 0 downtime · uguraslim.com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737</Words>
  <Application>Microsoft Macintosh PowerPoint</Application>
  <PresentationFormat>Widescreen</PresentationFormat>
  <Paragraphs>184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Calibri</vt:lpstr>
      <vt:lpstr>Consolas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CitizenApp - Production Deploy</dc:title>
  <dc:subject>PptxGenJS Presentation</dc:subject>
  <dc:creator>Uğur Aslım</dc:creator>
  <cp:lastModifiedBy>Ugur ASLIM</cp:lastModifiedBy>
  <cp:revision>1</cp:revision>
  <dcterms:created xsi:type="dcterms:W3CDTF">2026-05-14T07:33:10Z</dcterms:created>
  <dcterms:modified xsi:type="dcterms:W3CDTF">2026-05-14T07:34:28Z</dcterms:modified>
</cp:coreProperties>
</file>